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78" r:id="rId5"/>
    <p:sldId id="276" r:id="rId6"/>
    <p:sldId id="277" r:id="rId7"/>
    <p:sldId id="279" r:id="rId8"/>
    <p:sldId id="259" r:id="rId9"/>
    <p:sldId id="260" r:id="rId10"/>
    <p:sldId id="263" r:id="rId11"/>
    <p:sldId id="264" r:id="rId12"/>
    <p:sldId id="261" r:id="rId13"/>
    <p:sldId id="262" r:id="rId14"/>
    <p:sldId id="265" r:id="rId15"/>
    <p:sldId id="268" r:id="rId16"/>
    <p:sldId id="280" r:id="rId17"/>
    <p:sldId id="266" r:id="rId18"/>
    <p:sldId id="267" r:id="rId19"/>
    <p:sldId id="269" r:id="rId20"/>
    <p:sldId id="270" r:id="rId21"/>
    <p:sldId id="272" r:id="rId22"/>
    <p:sldId id="273" r:id="rId23"/>
    <p:sldId id="27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50121-1496-44BA-BA8E-8ADB8528C8C6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7A545-50EB-412C-B1FD-39B97592DC8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pscenter7@mail.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Узоры-2015\Входная группа2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702"/>
            <a:ext cx="9144000" cy="630534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059832" y="1916832"/>
            <a:ext cx="30243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Порядок участия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 Межрегиональной выставке-ярмарке изделий мастеров декоративно-прикладного творчества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и традиционных ремёсел «Рождественские узоры Поволжья»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Узоры-2015\Входная группа2_2.jpg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 b="76266"/>
          <a:stretch>
            <a:fillRect/>
          </a:stretch>
        </p:blipFill>
        <p:spPr bwMode="auto">
          <a:xfrm>
            <a:off x="0" y="-11702"/>
            <a:ext cx="9144000" cy="149648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1520" y="1988840"/>
            <a:ext cx="864096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/>
              <a:t>Впервые в состав Организационного комитета выставки-ярмарки включены представители ведомственных структур органов власти Самарского региона, реализующие государственную программу</a:t>
            </a:r>
          </a:p>
          <a:p>
            <a:pPr algn="ctr"/>
            <a:r>
              <a:rPr lang="ru-RU" sz="2200" b="1" dirty="0" smtClean="0"/>
              <a:t>по сохранению, поддержке и развитию декоративно-прикладного искусства, народных художественных промыслов</a:t>
            </a:r>
          </a:p>
          <a:p>
            <a:pPr algn="ctr"/>
            <a:r>
              <a:rPr lang="ru-RU" sz="2200" b="1" dirty="0" smtClean="0"/>
              <a:t>и традиционных ремёсел:</a:t>
            </a:r>
          </a:p>
          <a:p>
            <a:pPr algn="ctr"/>
            <a:endParaRPr lang="ru-RU" sz="2200" b="1" dirty="0" smtClean="0"/>
          </a:p>
          <a:p>
            <a:pPr algn="ctr"/>
            <a:r>
              <a:rPr lang="ru-RU" sz="2200" b="1" dirty="0" smtClean="0"/>
              <a:t>- министерство </a:t>
            </a:r>
            <a:r>
              <a:rPr lang="ru-RU" sz="2200" b="1" dirty="0" smtClean="0"/>
              <a:t>культуры Самарской </a:t>
            </a:r>
            <a:r>
              <a:rPr lang="ru-RU" sz="2200" b="1" dirty="0" smtClean="0"/>
              <a:t>области,</a:t>
            </a:r>
          </a:p>
          <a:p>
            <a:pPr algn="ctr"/>
            <a:r>
              <a:rPr lang="ru-RU" sz="2200" b="1" dirty="0" smtClean="0"/>
              <a:t>- департамент </a:t>
            </a:r>
            <a:r>
              <a:rPr lang="ru-RU" sz="2200" b="1" dirty="0" smtClean="0"/>
              <a:t>развития туризма Самарской области, министерство промышленности и технологий </a:t>
            </a:r>
            <a:r>
              <a:rPr lang="ru-RU" sz="2200" b="1" dirty="0" smtClean="0"/>
              <a:t>Самарской области,</a:t>
            </a:r>
          </a:p>
          <a:p>
            <a:pPr algn="ctr"/>
            <a:r>
              <a:rPr lang="ru-RU" sz="2200" b="1" dirty="0" smtClean="0"/>
              <a:t>- департамент </a:t>
            </a:r>
            <a:r>
              <a:rPr lang="ru-RU" sz="2200" b="1" dirty="0" smtClean="0"/>
              <a:t>предпринимательства Самарской </a:t>
            </a:r>
            <a:r>
              <a:rPr lang="ru-RU" sz="2200" b="1" dirty="0" smtClean="0"/>
              <a:t>области.</a:t>
            </a:r>
            <a:endParaRPr lang="ru-RU" sz="22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F:\Узоры-2015\Входная группа2_2.jpg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 t="61420" b="5461"/>
          <a:stretch>
            <a:fillRect/>
          </a:stretch>
        </p:blipFill>
        <p:spPr bwMode="auto">
          <a:xfrm>
            <a:off x="0" y="4797152"/>
            <a:ext cx="9144000" cy="2088232"/>
          </a:xfrm>
          <a:prstGeom prst="rect">
            <a:avLst/>
          </a:prstGeom>
          <a:noFill/>
        </p:spPr>
      </p:pic>
      <p:pic>
        <p:nvPicPr>
          <p:cNvPr id="4" name="Picture 2" descr="F:\Узоры-2015\Входная группа2_2.jpg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 b="76266"/>
          <a:stretch>
            <a:fillRect/>
          </a:stretch>
        </p:blipFill>
        <p:spPr bwMode="auto">
          <a:xfrm>
            <a:off x="0" y="-11702"/>
            <a:ext cx="9144000" cy="149648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71600" y="2147952"/>
            <a:ext cx="756084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/>
              <a:t>Также почётным гостем выставки-ярмарки станет</a:t>
            </a:r>
          </a:p>
          <a:p>
            <a:pPr algn="ctr"/>
            <a:r>
              <a:rPr lang="ru-RU" sz="2200" b="1" dirty="0" smtClean="0"/>
              <a:t>Иванова Юлия Борисовна – заведующая отделом </a:t>
            </a:r>
            <a:r>
              <a:rPr lang="ru-RU" sz="2200" b="1" dirty="0" smtClean="0"/>
              <a:t>изобразительного и декоративно-прикладного искусства</a:t>
            </a:r>
            <a:r>
              <a:rPr lang="ru-RU" sz="2200" b="1" dirty="0" smtClean="0"/>
              <a:t> Государственного Российского Дома </a:t>
            </a:r>
            <a:r>
              <a:rPr lang="ru-RU" sz="2200" b="1" dirty="0" smtClean="0"/>
              <a:t>народного творчества, </a:t>
            </a:r>
            <a:r>
              <a:rPr lang="ru-RU" sz="2200" b="1" dirty="0" smtClean="0"/>
              <a:t>отмечающего </a:t>
            </a:r>
            <a:r>
              <a:rPr lang="ru-RU" sz="2200" b="1" dirty="0" smtClean="0"/>
              <a:t>в этом </a:t>
            </a:r>
            <a:r>
              <a:rPr lang="ru-RU" sz="2200" b="1" dirty="0" smtClean="0"/>
              <a:t>году 100-летие со </a:t>
            </a:r>
            <a:r>
              <a:rPr lang="ru-RU" sz="2200" b="1" dirty="0" smtClean="0"/>
              <a:t>дня образования.</a:t>
            </a:r>
            <a:endParaRPr lang="ru-RU" sz="22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F:\Узоры-2015\Входная группа2_2.jpg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 t="61420" b="5461"/>
          <a:stretch>
            <a:fillRect/>
          </a:stretch>
        </p:blipFill>
        <p:spPr bwMode="auto">
          <a:xfrm>
            <a:off x="0" y="4797152"/>
            <a:ext cx="9144000" cy="2088232"/>
          </a:xfrm>
          <a:prstGeom prst="rect">
            <a:avLst/>
          </a:prstGeom>
          <a:noFill/>
        </p:spPr>
      </p:pic>
      <p:pic>
        <p:nvPicPr>
          <p:cNvPr id="4" name="Picture 2" descr="F:\Узоры-2015\Входная группа2_2.jpg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 b="76266"/>
          <a:stretch>
            <a:fillRect/>
          </a:stretch>
        </p:blipFill>
        <p:spPr bwMode="auto">
          <a:xfrm>
            <a:off x="0" y="-11702"/>
            <a:ext cx="9144000" cy="149648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71600" y="1844824"/>
            <a:ext cx="72008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/>
              <a:t>Важным моментом для организаторов, участников, гостей и зрителей станет торжественная церемония открытия выставки-ярмарки, на которой состоится вручение свидетельств </a:t>
            </a:r>
            <a:r>
              <a:rPr lang="ru-RU" sz="2200" b="1" dirty="0" smtClean="0"/>
              <a:t>мастерам и организациям </a:t>
            </a:r>
            <a:r>
              <a:rPr lang="ru-RU" sz="2200" b="1" dirty="0" smtClean="0"/>
              <a:t>Самарского региона, удостоившихся </a:t>
            </a:r>
            <a:r>
              <a:rPr lang="ru-RU" sz="2200" b="1" dirty="0" smtClean="0"/>
              <a:t>почётных званий «Мастер / Организация декоративно-прикладного искусства, </a:t>
            </a:r>
            <a:r>
              <a:rPr lang="ru-RU" sz="2200" b="1" dirty="0" smtClean="0"/>
              <a:t>народных </a:t>
            </a:r>
            <a:r>
              <a:rPr lang="ru-RU" sz="2200" b="1" dirty="0" smtClean="0"/>
              <a:t>промыслов и ремёсел</a:t>
            </a:r>
          </a:p>
          <a:p>
            <a:pPr algn="ctr"/>
            <a:r>
              <a:rPr lang="ru-RU" sz="2200" b="1" dirty="0" smtClean="0"/>
              <a:t>Самарской </a:t>
            </a:r>
            <a:r>
              <a:rPr lang="ru-RU" sz="2200" b="1" dirty="0" smtClean="0"/>
              <a:t>области</a:t>
            </a:r>
            <a:r>
              <a:rPr lang="ru-RU" sz="2200" b="1" dirty="0" smtClean="0"/>
              <a:t>»</a:t>
            </a:r>
            <a:endParaRPr lang="ru-RU" sz="22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F:\Узоры-2015\Входная группа2_2.jpg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 t="61420" b="5461"/>
          <a:stretch>
            <a:fillRect/>
          </a:stretch>
        </p:blipFill>
        <p:spPr bwMode="auto">
          <a:xfrm>
            <a:off x="0" y="4797152"/>
            <a:ext cx="9144000" cy="2088232"/>
          </a:xfrm>
          <a:prstGeom prst="rect">
            <a:avLst/>
          </a:prstGeom>
          <a:noFill/>
        </p:spPr>
      </p:pic>
      <p:pic>
        <p:nvPicPr>
          <p:cNvPr id="4" name="Picture 2" descr="F:\Узоры-2015\Входная группа2_2.jpg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 b="76266"/>
          <a:stretch>
            <a:fillRect/>
          </a:stretch>
        </p:blipFill>
        <p:spPr bwMode="auto">
          <a:xfrm>
            <a:off x="0" y="-11702"/>
            <a:ext cx="9144000" cy="149648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71600" y="1628800"/>
            <a:ext cx="7200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/>
              <a:t>Проблемы и перспективы развития сферы декоративно-прикладного искусства, а также производство сувенирной продукции будет обсуждаться на круглом столе в составе </a:t>
            </a:r>
            <a:r>
              <a:rPr lang="ru-RU" sz="2200" b="1" dirty="0" smtClean="0"/>
              <a:t>учредителей и организаторов Выставки-ярмарки</a:t>
            </a:r>
            <a:r>
              <a:rPr lang="ru-RU" sz="2200" b="1" dirty="0" smtClean="0"/>
              <a:t>, ведущих мастеров народных художественных промыслов Поволжского </a:t>
            </a:r>
            <a:r>
              <a:rPr lang="ru-RU" sz="2200" b="1" dirty="0" smtClean="0"/>
              <a:t>федерального </a:t>
            </a:r>
            <a:r>
              <a:rPr lang="ru-RU" sz="2200" b="1" dirty="0" smtClean="0"/>
              <a:t>округа, </a:t>
            </a:r>
            <a:r>
              <a:rPr lang="ru-RU" sz="2200" b="1" dirty="0" smtClean="0"/>
              <a:t>мастеров декоративно-прикладного искусства, народных промыслов и ремёсел</a:t>
            </a:r>
          </a:p>
          <a:p>
            <a:pPr algn="ctr"/>
            <a:r>
              <a:rPr lang="ru-RU" sz="2200" b="1" dirty="0" smtClean="0"/>
              <a:t>Самарской </a:t>
            </a:r>
            <a:r>
              <a:rPr lang="ru-RU" sz="2200" b="1" dirty="0" smtClean="0"/>
              <a:t>области.</a:t>
            </a:r>
            <a:endParaRPr lang="ru-RU" sz="22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F:\Узоры-2015\Входная группа2_2.jpg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 t="61420" b="5461"/>
          <a:stretch>
            <a:fillRect/>
          </a:stretch>
        </p:blipFill>
        <p:spPr bwMode="auto">
          <a:xfrm>
            <a:off x="0" y="4797152"/>
            <a:ext cx="9144000" cy="2088232"/>
          </a:xfrm>
          <a:prstGeom prst="rect">
            <a:avLst/>
          </a:prstGeom>
          <a:noFill/>
        </p:spPr>
      </p:pic>
      <p:pic>
        <p:nvPicPr>
          <p:cNvPr id="4" name="Picture 2" descr="F:\Узоры-2015\Входная группа2_2.jpg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 b="76266"/>
          <a:stretch>
            <a:fillRect/>
          </a:stretch>
        </p:blipFill>
        <p:spPr bwMode="auto">
          <a:xfrm>
            <a:off x="0" y="-11702"/>
            <a:ext cx="9144000" cy="149648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51520" y="1601792"/>
            <a:ext cx="8640960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Особым событием в рамках выставки-ярмарки станет дефиле коллекций изделий народных художественных промыслов и ремёсел Поволжья «Парад традиций», где </a:t>
            </a:r>
            <a:r>
              <a:rPr lang="ru-RU" sz="2000" b="1" dirty="0" smtClean="0"/>
              <a:t>в наглядной форме будут </a:t>
            </a:r>
            <a:r>
              <a:rPr lang="ru-RU" sz="2000" b="1" dirty="0" smtClean="0"/>
              <a:t>представлены </a:t>
            </a:r>
            <a:r>
              <a:rPr lang="ru-RU" sz="2000" b="1" dirty="0" smtClean="0"/>
              <a:t>не только традиционные промыслы и ремёсла народов Поволжья, но и коллекции изделий, выполненных в современных направлениях декоративно-прикладного искусства.</a:t>
            </a:r>
          </a:p>
          <a:p>
            <a:pPr algn="ctr"/>
            <a:endParaRPr lang="ru-RU" sz="1000" b="1" dirty="0" smtClean="0"/>
          </a:p>
          <a:p>
            <a:pPr algn="ctr"/>
            <a:r>
              <a:rPr lang="ru-RU" sz="2000" b="1" dirty="0" smtClean="0"/>
              <a:t>В программу выставки-ярмарки включены бесплатные </a:t>
            </a:r>
            <a:r>
              <a:rPr lang="ru-RU" sz="2000" b="1" dirty="0" smtClean="0"/>
              <a:t>мастер-классы</a:t>
            </a:r>
          </a:p>
          <a:p>
            <a:pPr algn="ctr"/>
            <a:r>
              <a:rPr lang="ru-RU" sz="2000" b="1" dirty="0" smtClean="0"/>
              <a:t>для </a:t>
            </a:r>
            <a:r>
              <a:rPr lang="ru-RU" sz="2000" b="1" dirty="0" smtClean="0"/>
              <a:t>всех желающих, которые </a:t>
            </a:r>
            <a:r>
              <a:rPr lang="ru-RU" sz="2000" b="1" dirty="0" smtClean="0"/>
              <a:t>захотят ознакомиться с технологией</a:t>
            </a:r>
          </a:p>
          <a:p>
            <a:pPr algn="ctr"/>
            <a:r>
              <a:rPr lang="ru-RU" sz="2000" b="1" dirty="0" smtClean="0"/>
              <a:t>создания </a:t>
            </a:r>
            <a:r>
              <a:rPr lang="ru-RU" sz="2000" b="1" dirty="0" smtClean="0"/>
              <a:t>изделий </a:t>
            </a:r>
            <a:r>
              <a:rPr lang="ru-RU" sz="2000" b="1" dirty="0" smtClean="0"/>
              <a:t>народных промыслов и ремёсел,</a:t>
            </a:r>
          </a:p>
          <a:p>
            <a:pPr algn="ctr"/>
            <a:r>
              <a:rPr lang="ru-RU" sz="2000" b="1" dirty="0" smtClean="0"/>
              <a:t>как самарских мастеров, так и мастеров Поволжья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Узоры-2015\Входная группа2_2.jpg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 b="76515"/>
          <a:stretch>
            <a:fillRect/>
          </a:stretch>
        </p:blipFill>
        <p:spPr bwMode="auto">
          <a:xfrm>
            <a:off x="0" y="3980"/>
            <a:ext cx="9144000" cy="1480804"/>
          </a:xfrm>
          <a:prstGeom prst="rect">
            <a:avLst/>
          </a:prstGeom>
          <a:noFill/>
        </p:spPr>
      </p:pic>
      <p:pic>
        <p:nvPicPr>
          <p:cNvPr id="22529" name="Picture 1" descr="F:\Узоры-2015\План.jpg"/>
          <p:cNvPicPr>
            <a:picLocks noChangeAspect="1" noChangeArrowheads="1"/>
          </p:cNvPicPr>
          <p:nvPr/>
        </p:nvPicPr>
        <p:blipFill>
          <a:blip r:embed="rId3" cstate="print"/>
          <a:srcRect l="8306" t="40722" r="33765" b="1322"/>
          <a:stretch>
            <a:fillRect/>
          </a:stretch>
        </p:blipFill>
        <p:spPr bwMode="auto">
          <a:xfrm>
            <a:off x="134714" y="1628800"/>
            <a:ext cx="3717206" cy="482453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923928" y="1764099"/>
            <a:ext cx="50040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/>
              <a:t>Экспозиционно</a:t>
            </a:r>
            <a:r>
              <a:rPr lang="ru-RU" sz="2000" b="1" dirty="0" smtClean="0"/>
              <a:t> выставочное пространство разделяется на два основных блока:</a:t>
            </a:r>
          </a:p>
          <a:p>
            <a:pPr algn="ctr"/>
            <a:r>
              <a:rPr lang="ru-RU" sz="2000" b="1" dirty="0" smtClean="0"/>
              <a:t>- народные </a:t>
            </a:r>
            <a:r>
              <a:rPr lang="ru-RU" sz="2000" b="1" dirty="0" smtClean="0"/>
              <a:t>художественные </a:t>
            </a:r>
            <a:r>
              <a:rPr lang="ru-RU" sz="2000" b="1" dirty="0" smtClean="0"/>
              <a:t>промыслы</a:t>
            </a:r>
          </a:p>
          <a:p>
            <a:pPr algn="ctr"/>
            <a:r>
              <a:rPr lang="ru-RU" sz="2000" b="1" dirty="0" smtClean="0"/>
              <a:t>и </a:t>
            </a:r>
            <a:r>
              <a:rPr lang="ru-RU" sz="2000" b="1" dirty="0" smtClean="0"/>
              <a:t>традиционные ремёсла;</a:t>
            </a:r>
          </a:p>
          <a:p>
            <a:pPr algn="ctr"/>
            <a:r>
              <a:rPr lang="ru-RU" sz="2000" b="1" dirty="0" smtClean="0"/>
              <a:t>- современные направления декоративно-прикладного искусства.</a:t>
            </a:r>
          </a:p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Также </a:t>
            </a:r>
            <a:r>
              <a:rPr lang="ru-RU" sz="2000" b="1" dirty="0" smtClean="0"/>
              <a:t>в контексте преемственности художественных </a:t>
            </a:r>
            <a:r>
              <a:rPr lang="ru-RU" sz="2000" b="1" dirty="0" smtClean="0"/>
              <a:t>традиций</a:t>
            </a:r>
          </a:p>
          <a:p>
            <a:pPr algn="ctr"/>
            <a:r>
              <a:rPr lang="ru-RU" sz="2000" b="1" dirty="0" smtClean="0"/>
              <a:t>Музеем им. </a:t>
            </a:r>
            <a:r>
              <a:rPr lang="ru-RU" sz="2000" b="1" dirty="0" smtClean="0"/>
              <a:t>П.В. Алабина будет подготовлен исторический экспозиционный блок, раскрывающий посетителям традиционные </a:t>
            </a:r>
            <a:r>
              <a:rPr lang="ru-RU" sz="2000" b="1" dirty="0" smtClean="0"/>
              <a:t>ремёсла</a:t>
            </a:r>
          </a:p>
          <a:p>
            <a:pPr algn="ctr"/>
            <a:r>
              <a:rPr lang="ru-RU" sz="2000" b="1" dirty="0" smtClean="0"/>
              <a:t>Самарской </a:t>
            </a:r>
            <a:r>
              <a:rPr lang="ru-RU" sz="2000" b="1" dirty="0" smtClean="0"/>
              <a:t>губернии.</a:t>
            </a:r>
            <a:endParaRPr lang="ru-RU" sz="20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Узоры-2015\Входная группа2_2.jpg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 b="76515"/>
          <a:stretch>
            <a:fillRect/>
          </a:stretch>
        </p:blipFill>
        <p:spPr bwMode="auto">
          <a:xfrm>
            <a:off x="0" y="3980"/>
            <a:ext cx="9144000" cy="148080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5536" y="1700808"/>
            <a:ext cx="835292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/>
              <a:t>Сроки проведения  Межрегиональной выставки-ярмарки</a:t>
            </a:r>
          </a:p>
          <a:p>
            <a:pPr algn="ctr"/>
            <a:r>
              <a:rPr lang="ru-RU" sz="2200" b="1" dirty="0" smtClean="0"/>
              <a:t>осуществляется </a:t>
            </a:r>
            <a:r>
              <a:rPr lang="ru-RU" sz="2200" b="1" dirty="0" smtClean="0"/>
              <a:t>в </a:t>
            </a:r>
            <a:r>
              <a:rPr lang="ru-RU" sz="2200" b="1" dirty="0" smtClean="0"/>
              <a:t>период </a:t>
            </a:r>
            <a:r>
              <a:rPr lang="ru-RU" sz="2200" b="1" dirty="0" smtClean="0">
                <a:solidFill>
                  <a:srgbClr val="FF0000"/>
                </a:solidFill>
              </a:rPr>
              <a:t>с </a:t>
            </a:r>
            <a:r>
              <a:rPr lang="ru-RU" sz="2200" b="1" dirty="0" smtClean="0">
                <a:solidFill>
                  <a:srgbClr val="FF0000"/>
                </a:solidFill>
              </a:rPr>
              <a:t>22 по 28 декабря 2015 г</a:t>
            </a:r>
            <a:r>
              <a:rPr lang="ru-RU" sz="2200" b="1" dirty="0" smtClean="0">
                <a:solidFill>
                  <a:srgbClr val="FF0000"/>
                </a:solidFill>
              </a:rPr>
              <a:t>.</a:t>
            </a:r>
            <a:r>
              <a:rPr lang="ru-RU" sz="2200" b="1" dirty="0" smtClean="0"/>
              <a:t>:</a:t>
            </a:r>
          </a:p>
          <a:p>
            <a:pPr algn="ctr"/>
            <a:endParaRPr lang="ru-RU" sz="2000" b="1" dirty="0" smtClean="0"/>
          </a:p>
          <a:p>
            <a:pPr marL="177800"/>
            <a:r>
              <a:rPr lang="ru-RU" sz="2000" b="1" dirty="0" smtClean="0">
                <a:solidFill>
                  <a:srgbClr val="FF0000"/>
                </a:solidFill>
              </a:rPr>
              <a:t>22-23 декабря</a:t>
            </a:r>
            <a:r>
              <a:rPr lang="ru-RU" sz="2000" b="1" dirty="0" smtClean="0"/>
              <a:t> – </a:t>
            </a:r>
            <a:r>
              <a:rPr lang="ru-RU" sz="2000" b="1" dirty="0" smtClean="0"/>
              <a:t>монтаж выставочного оборудования и художественное</a:t>
            </a:r>
          </a:p>
          <a:p>
            <a:pPr marL="177800"/>
            <a:r>
              <a:rPr lang="ru-RU" sz="2000" b="1" dirty="0" smtClean="0"/>
              <a:t> </a:t>
            </a:r>
            <a:r>
              <a:rPr lang="ru-RU" sz="2000" b="1" dirty="0" smtClean="0"/>
              <a:t>                               оформление выставочного </a:t>
            </a:r>
            <a:r>
              <a:rPr lang="ru-RU" sz="2000" b="1" dirty="0" smtClean="0"/>
              <a:t>пространства,</a:t>
            </a:r>
          </a:p>
          <a:p>
            <a:pPr marL="177800"/>
            <a:endParaRPr lang="ru-RU" sz="2000" b="1" dirty="0" smtClean="0">
              <a:solidFill>
                <a:srgbClr val="FF0000"/>
              </a:solidFill>
            </a:endParaRPr>
          </a:p>
          <a:p>
            <a:pPr marL="177800"/>
            <a:r>
              <a:rPr lang="ru-RU" sz="2000" b="1" dirty="0" smtClean="0">
                <a:solidFill>
                  <a:srgbClr val="FF0000"/>
                </a:solidFill>
              </a:rPr>
              <a:t>24 </a:t>
            </a:r>
            <a:r>
              <a:rPr lang="ru-RU" sz="2000" b="1" dirty="0" smtClean="0">
                <a:solidFill>
                  <a:srgbClr val="FF0000"/>
                </a:solidFill>
              </a:rPr>
              <a:t>декабря</a:t>
            </a:r>
            <a:r>
              <a:rPr lang="ru-RU" sz="2000" b="1" dirty="0" smtClean="0"/>
              <a:t> – заезд и регистрация участников, оформление стендов,</a:t>
            </a:r>
          </a:p>
          <a:p>
            <a:pPr marL="177800"/>
            <a:endParaRPr lang="ru-RU" sz="2000" b="1" dirty="0" smtClean="0"/>
          </a:p>
          <a:p>
            <a:pPr marL="177800"/>
            <a:r>
              <a:rPr lang="ru-RU" sz="2000" b="1" dirty="0" smtClean="0">
                <a:solidFill>
                  <a:srgbClr val="FF0000"/>
                </a:solidFill>
              </a:rPr>
              <a:t>25 декабря</a:t>
            </a:r>
            <a:r>
              <a:rPr lang="ru-RU" sz="2000" b="1" dirty="0" smtClean="0"/>
              <a:t> – церемония открытия, круглый стол,</a:t>
            </a:r>
          </a:p>
          <a:p>
            <a:pPr marL="177800"/>
            <a:endParaRPr lang="ru-RU" sz="2000" b="1" dirty="0" smtClean="0">
              <a:solidFill>
                <a:srgbClr val="FF0000"/>
              </a:solidFill>
            </a:endParaRPr>
          </a:p>
          <a:p>
            <a:pPr marL="177800"/>
            <a:r>
              <a:rPr lang="ru-RU" sz="2000" b="1" dirty="0" smtClean="0">
                <a:solidFill>
                  <a:srgbClr val="FF0000"/>
                </a:solidFill>
              </a:rPr>
              <a:t>26 декабря</a:t>
            </a:r>
            <a:r>
              <a:rPr lang="ru-RU" sz="2000" b="1" dirty="0" smtClean="0"/>
              <a:t> – дефиле «Парад традиций»,</a:t>
            </a:r>
          </a:p>
          <a:p>
            <a:pPr marL="177800"/>
            <a:endParaRPr lang="ru-RU" sz="2000" b="1" dirty="0" smtClean="0"/>
          </a:p>
          <a:p>
            <a:pPr marL="177800"/>
            <a:r>
              <a:rPr lang="ru-RU" sz="2000" b="1" dirty="0" smtClean="0">
                <a:solidFill>
                  <a:srgbClr val="FF0000"/>
                </a:solidFill>
              </a:rPr>
              <a:t>25-27 </a:t>
            </a:r>
            <a:r>
              <a:rPr lang="ru-RU" sz="2000" b="1" dirty="0" smtClean="0">
                <a:solidFill>
                  <a:srgbClr val="FF0000"/>
                </a:solidFill>
              </a:rPr>
              <a:t>декабря</a:t>
            </a:r>
            <a:r>
              <a:rPr lang="ru-RU" sz="2000" b="1" dirty="0" smtClean="0"/>
              <a:t> – работа выставки-ярмарки</a:t>
            </a:r>
            <a:r>
              <a:rPr lang="ru-RU" sz="2000" b="1" dirty="0" smtClean="0"/>
              <a:t>, мастер-классы,</a:t>
            </a:r>
          </a:p>
          <a:p>
            <a:pPr marL="177800"/>
            <a:endParaRPr lang="ru-RU" sz="2000" b="1" dirty="0" smtClean="0"/>
          </a:p>
          <a:p>
            <a:pPr marL="177800"/>
            <a:r>
              <a:rPr lang="ru-RU" sz="2000" b="1" dirty="0" smtClean="0">
                <a:solidFill>
                  <a:srgbClr val="FF0000"/>
                </a:solidFill>
              </a:rPr>
              <a:t>28 </a:t>
            </a:r>
            <a:r>
              <a:rPr lang="ru-RU" sz="2000" b="1" dirty="0" smtClean="0">
                <a:solidFill>
                  <a:srgbClr val="FF0000"/>
                </a:solidFill>
              </a:rPr>
              <a:t>декабря</a:t>
            </a:r>
            <a:r>
              <a:rPr lang="ru-RU" sz="2000" b="1" dirty="0" smtClean="0"/>
              <a:t> – отъезд участников, демонтаж оборудования.</a:t>
            </a:r>
            <a:endParaRPr lang="ru-RU" sz="20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Узоры-2015\Входная группа2_2.jpg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 b="76266"/>
          <a:stretch>
            <a:fillRect/>
          </a:stretch>
        </p:blipFill>
        <p:spPr bwMode="auto">
          <a:xfrm>
            <a:off x="0" y="-11702"/>
            <a:ext cx="9144000" cy="149648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1520" y="1772816"/>
            <a:ext cx="8640960" cy="4248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Участниками выставки-ярмарки могут </a:t>
            </a:r>
            <a:r>
              <a:rPr lang="ru-RU" sz="2000" b="1" dirty="0" smtClean="0">
                <a:solidFill>
                  <a:srgbClr val="FF0000"/>
                </a:solidFill>
              </a:rPr>
              <a:t>быть:</a:t>
            </a:r>
          </a:p>
          <a:p>
            <a:pPr algn="ctr"/>
            <a:endParaRPr lang="ru-RU" sz="1000" b="1" dirty="0" smtClean="0"/>
          </a:p>
          <a:p>
            <a:pPr algn="ctr"/>
            <a:r>
              <a:rPr lang="ru-RU" sz="2000" b="1" dirty="0" smtClean="0"/>
              <a:t>- </a:t>
            </a:r>
            <a:r>
              <a:rPr lang="ru-RU" sz="2000" b="1" u="sng" dirty="0" smtClean="0"/>
              <a:t>мастера </a:t>
            </a:r>
            <a:r>
              <a:rPr lang="ru-RU" sz="2000" b="1" u="sng" dirty="0" smtClean="0"/>
              <a:t>и художники</a:t>
            </a:r>
            <a:r>
              <a:rPr lang="ru-RU" sz="2000" b="1" dirty="0" smtClean="0"/>
              <a:t> народных художественных промыслов, декоративно-прикладного творчества и </a:t>
            </a:r>
            <a:r>
              <a:rPr lang="ru-RU" sz="2000" b="1" dirty="0" smtClean="0"/>
              <a:t>ремёсел,</a:t>
            </a:r>
          </a:p>
          <a:p>
            <a:pPr algn="ctr"/>
            <a:r>
              <a:rPr lang="ru-RU" sz="2000" b="1" dirty="0" smtClean="0"/>
              <a:t>работающие </a:t>
            </a:r>
            <a:r>
              <a:rPr lang="ru-RU" sz="2000" b="1" dirty="0" smtClean="0"/>
              <a:t>индивидуально</a:t>
            </a:r>
            <a:r>
              <a:rPr lang="ru-RU" sz="2000" b="1" dirty="0" smtClean="0"/>
              <a:t>;</a:t>
            </a:r>
          </a:p>
          <a:p>
            <a:pPr algn="ctr">
              <a:buFontTx/>
              <a:buChar char="-"/>
            </a:pPr>
            <a:endParaRPr lang="ru-RU" sz="2000" b="1" dirty="0" smtClean="0"/>
          </a:p>
          <a:p>
            <a:pPr algn="ctr"/>
            <a:r>
              <a:rPr lang="ru-RU" sz="2000" b="1" dirty="0" smtClean="0"/>
              <a:t>- </a:t>
            </a:r>
            <a:r>
              <a:rPr lang="ru-RU" sz="2000" b="1" u="sng" dirty="0" smtClean="0"/>
              <a:t>учебные </a:t>
            </a:r>
            <a:r>
              <a:rPr lang="ru-RU" sz="2000" b="1" u="sng" dirty="0" smtClean="0"/>
              <a:t>заведения</a:t>
            </a:r>
            <a:r>
              <a:rPr lang="ru-RU" sz="2000" b="1" dirty="0" smtClean="0"/>
              <a:t>, ведущие подготовку кадров в сфере народных промыслов и декоративно-прикладного </a:t>
            </a:r>
            <a:r>
              <a:rPr lang="ru-RU" sz="2000" b="1" dirty="0" smtClean="0"/>
              <a:t>искусства;</a:t>
            </a:r>
          </a:p>
          <a:p>
            <a:pPr algn="ctr">
              <a:buFontTx/>
              <a:buChar char="-"/>
            </a:pPr>
            <a:endParaRPr lang="ru-RU" sz="2000" b="1" dirty="0" smtClean="0"/>
          </a:p>
          <a:p>
            <a:pPr algn="ctr"/>
            <a:r>
              <a:rPr lang="ru-RU" sz="2000" b="1" dirty="0" smtClean="0"/>
              <a:t>- </a:t>
            </a:r>
            <a:r>
              <a:rPr lang="ru-RU" sz="2000" b="1" u="sng" dirty="0" smtClean="0"/>
              <a:t>производители </a:t>
            </a:r>
            <a:r>
              <a:rPr lang="ru-RU" sz="2000" b="1" u="sng" dirty="0" smtClean="0"/>
              <a:t>и поставщики сырья</a:t>
            </a:r>
            <a:r>
              <a:rPr lang="ru-RU" sz="2000" b="1" dirty="0" smtClean="0"/>
              <a:t> и материалов для производства изделий народных художественных промыслов и ремёсел, декоративно-прикладного и народного творчества</a:t>
            </a:r>
            <a:r>
              <a:rPr lang="ru-RU" sz="2000" b="1" dirty="0" smtClean="0"/>
              <a:t>.</a:t>
            </a:r>
          </a:p>
          <a:p>
            <a:pPr algn="ctr">
              <a:buFontTx/>
              <a:buChar char="-"/>
            </a:pPr>
            <a:endParaRPr lang="ru-RU" sz="2000" b="1" dirty="0" smtClean="0"/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Все участники выставки-ярмарки получат Диплом участника.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Узоры-2015\Входная группа2_2.jpg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 b="76266"/>
          <a:stretch>
            <a:fillRect/>
          </a:stretch>
        </p:blipFill>
        <p:spPr bwMode="auto">
          <a:xfrm>
            <a:off x="0" y="-11702"/>
            <a:ext cx="9144000" cy="149648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1520" y="1772816"/>
            <a:ext cx="86409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/>
              <a:t>К участию в Межрегиональной Выставке-ярмарке принимаются работы по следующим направлениям декоративно-прикладного творчества и  традиционных ремёсел:</a:t>
            </a:r>
          </a:p>
          <a:p>
            <a:pPr algn="ctr"/>
            <a:r>
              <a:rPr lang="ru-RU" sz="2200" b="1" dirty="0" smtClean="0"/>
              <a:t>- игрушка, сувенир, украшения;</a:t>
            </a:r>
          </a:p>
          <a:p>
            <a:pPr algn="ctr"/>
            <a:r>
              <a:rPr lang="ru-RU" sz="2200" b="1" dirty="0" smtClean="0"/>
              <a:t>- предметы интерьера и быта и др.</a:t>
            </a:r>
          </a:p>
          <a:p>
            <a:pPr algn="ctr"/>
            <a:r>
              <a:rPr lang="ru-RU" sz="2200" b="1" dirty="0" smtClean="0"/>
              <a:t> </a:t>
            </a:r>
          </a:p>
          <a:p>
            <a:pPr algn="ctr"/>
            <a:r>
              <a:rPr lang="ru-RU" sz="2200" b="1" dirty="0" smtClean="0"/>
              <a:t>Требования к работам, представленным на Выставку-ярмарку:</a:t>
            </a:r>
          </a:p>
          <a:p>
            <a:pPr algn="ctr"/>
            <a:endParaRPr lang="ru-RU" sz="2200" b="1" dirty="0" smtClean="0"/>
          </a:p>
          <a:p>
            <a:pPr algn="ctr"/>
            <a:r>
              <a:rPr lang="ru-RU" sz="2200" b="1" dirty="0" smtClean="0"/>
              <a:t>- соответствие </a:t>
            </a:r>
            <a:r>
              <a:rPr lang="ru-RU" sz="2200" b="1" dirty="0" smtClean="0"/>
              <a:t>заявленным </a:t>
            </a:r>
            <a:r>
              <a:rPr lang="ru-RU" sz="2200" b="1" dirty="0" smtClean="0"/>
              <a:t>направлениям</a:t>
            </a:r>
          </a:p>
          <a:p>
            <a:pPr algn="ctr"/>
            <a:r>
              <a:rPr lang="ru-RU" sz="2200" b="1" dirty="0" smtClean="0"/>
              <a:t>и </a:t>
            </a:r>
            <a:r>
              <a:rPr lang="ru-RU" sz="2200" b="1" dirty="0" smtClean="0"/>
              <a:t>тематике </a:t>
            </a:r>
            <a:r>
              <a:rPr lang="ru-RU" sz="2200" b="1" dirty="0" smtClean="0"/>
              <a:t>Выставки-ярмарки (Новый год, Рождество Христово, традиционные ремёсла Самарской губернии);</a:t>
            </a:r>
            <a:endParaRPr lang="ru-RU" sz="2200" b="1" dirty="0" smtClean="0"/>
          </a:p>
          <a:p>
            <a:pPr algn="ctr"/>
            <a:r>
              <a:rPr lang="ru-RU" sz="2200" b="1" dirty="0" smtClean="0"/>
              <a:t>- </a:t>
            </a:r>
            <a:r>
              <a:rPr lang="ru-RU" sz="2200" b="1" dirty="0" smtClean="0"/>
              <a:t>высокий художественный и исполнительский </a:t>
            </a:r>
            <a:r>
              <a:rPr lang="ru-RU" sz="2200" b="1" dirty="0" smtClean="0"/>
              <a:t>уровень изделий.</a:t>
            </a:r>
            <a:endParaRPr lang="ru-RU" sz="22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F:\Узоры-2015\Входная группа2_2.jpg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 t="61420" b="5461"/>
          <a:stretch>
            <a:fillRect/>
          </a:stretch>
        </p:blipFill>
        <p:spPr bwMode="auto">
          <a:xfrm>
            <a:off x="0" y="4797152"/>
            <a:ext cx="9144000" cy="2088232"/>
          </a:xfrm>
          <a:prstGeom prst="rect">
            <a:avLst/>
          </a:prstGeom>
          <a:noFill/>
        </p:spPr>
      </p:pic>
      <p:pic>
        <p:nvPicPr>
          <p:cNvPr id="4" name="Picture 2" descr="F:\Узоры-2015\Входная группа2_2.jpg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 b="76266"/>
          <a:stretch>
            <a:fillRect/>
          </a:stretch>
        </p:blipFill>
        <p:spPr bwMode="auto">
          <a:xfrm>
            <a:off x="0" y="-11702"/>
            <a:ext cx="9144000" cy="149648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71600" y="1852369"/>
            <a:ext cx="7200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/>
              <a:t>Мастерам декоративно-прикладного искусства Самарской области предоставляется уникальная возможность подготовить для </a:t>
            </a:r>
            <a:r>
              <a:rPr lang="ru-RU" sz="2200" b="1" dirty="0" smtClean="0"/>
              <a:t>Межрегиональной выставки-ярмарки </a:t>
            </a:r>
            <a:r>
              <a:rPr lang="ru-RU" sz="2200" b="1" dirty="0" smtClean="0"/>
              <a:t>экспозицию из своих лучших работ для оформления своих </a:t>
            </a:r>
            <a:r>
              <a:rPr lang="ru-RU" sz="2200" b="1" dirty="0" smtClean="0"/>
              <a:t>стендов.</a:t>
            </a:r>
          </a:p>
          <a:p>
            <a:pPr algn="ctr"/>
            <a:endParaRPr lang="ru-RU" sz="2200" b="1" dirty="0" smtClean="0"/>
          </a:p>
          <a:p>
            <a:pPr algn="ctr"/>
            <a:r>
              <a:rPr lang="ru-RU" sz="2200" b="1" dirty="0" smtClean="0"/>
              <a:t>Это </a:t>
            </a:r>
            <a:r>
              <a:rPr lang="ru-RU" sz="2200" b="1" dirty="0" smtClean="0"/>
              <a:t>даст гостям и посетителям выставки яркое представление о творческом потенциале мастера.</a:t>
            </a:r>
            <a:endParaRPr lang="ru-RU" sz="2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Узоры-2015\Входная группа2_2.jpg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 b="76266"/>
          <a:stretch>
            <a:fillRect/>
          </a:stretch>
        </p:blipFill>
        <p:spPr bwMode="auto">
          <a:xfrm>
            <a:off x="0" y="-11702"/>
            <a:ext cx="9144000" cy="149648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899592" y="1701878"/>
            <a:ext cx="7272808" cy="2879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 smtClean="0"/>
              <a:t>Развитие и возрождение народных художественных </a:t>
            </a:r>
            <a:r>
              <a:rPr lang="ru-RU" sz="2000" b="1" dirty="0" smtClean="0"/>
              <a:t>промыслов и традиционных ремёсел имеет</a:t>
            </a:r>
          </a:p>
          <a:p>
            <a:pPr algn="ctr">
              <a:lnSpc>
                <a:spcPct val="114000"/>
              </a:lnSpc>
            </a:pPr>
            <a:r>
              <a:rPr lang="ru-RU" sz="2000" b="1" dirty="0" smtClean="0"/>
              <a:t>государственно </a:t>
            </a:r>
            <a:r>
              <a:rPr lang="ru-RU" sz="2000" b="1" dirty="0" smtClean="0"/>
              <a:t>важное значение для России. </a:t>
            </a:r>
            <a:endParaRPr lang="ru-RU" sz="2000" b="1" dirty="0" smtClean="0"/>
          </a:p>
          <a:p>
            <a:pPr algn="ctr">
              <a:lnSpc>
                <a:spcPct val="114000"/>
              </a:lnSpc>
            </a:pPr>
            <a:endParaRPr lang="ru-RU" sz="2000" b="1" dirty="0" smtClean="0"/>
          </a:p>
          <a:p>
            <a:pPr algn="ctr">
              <a:lnSpc>
                <a:spcPct val="114000"/>
              </a:lnSpc>
            </a:pPr>
            <a:r>
              <a:rPr lang="ru-RU" sz="2000" b="1" dirty="0" smtClean="0"/>
              <a:t>Президентом Российской Федерации </a:t>
            </a:r>
            <a:r>
              <a:rPr lang="ru-RU" sz="2000" b="1" dirty="0" smtClean="0"/>
              <a:t>было рекомендовано оказать </a:t>
            </a:r>
            <a:r>
              <a:rPr lang="ru-RU" sz="2000" b="1" dirty="0" smtClean="0"/>
              <a:t>регионам содействие </a:t>
            </a:r>
            <a:r>
              <a:rPr lang="ru-RU" sz="2000" b="1" dirty="0" smtClean="0"/>
              <a:t>развитию народных художественных промыслов и подготовке специалистов на базе </a:t>
            </a:r>
            <a:r>
              <a:rPr lang="ru-RU" sz="2000" b="1" dirty="0" smtClean="0"/>
              <a:t>организаций народных </a:t>
            </a:r>
            <a:r>
              <a:rPr lang="ru-RU" sz="2000" b="1" dirty="0" smtClean="0"/>
              <a:t>художественных промыслов.</a:t>
            </a:r>
            <a:endParaRPr lang="ru-RU" sz="2000" b="1" dirty="0"/>
          </a:p>
        </p:txBody>
      </p:sp>
      <p:pic>
        <p:nvPicPr>
          <p:cNvPr id="7" name="Picture 2" descr="F:\Узоры-2015\Входная группа2_2.jpg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 t="61420" b="5461"/>
          <a:stretch>
            <a:fillRect/>
          </a:stretch>
        </p:blipFill>
        <p:spPr bwMode="auto">
          <a:xfrm>
            <a:off x="0" y="4797152"/>
            <a:ext cx="9144000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Узоры-2015\Входная группа2_2.jpg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 b="76266"/>
          <a:stretch>
            <a:fillRect/>
          </a:stretch>
        </p:blipFill>
        <p:spPr bwMode="auto">
          <a:xfrm>
            <a:off x="0" y="-11702"/>
            <a:ext cx="9144000" cy="149648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71600" y="2060848"/>
            <a:ext cx="72008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/>
              <a:t>Требования к оформлению </a:t>
            </a:r>
            <a:r>
              <a:rPr lang="ru-RU" sz="2200" b="1" dirty="0" smtClean="0"/>
              <a:t>экспозиции:</a:t>
            </a:r>
          </a:p>
          <a:p>
            <a:pPr algn="ctr"/>
            <a:r>
              <a:rPr lang="ru-RU" sz="2200" b="1" dirty="0" smtClean="0"/>
              <a:t>эстетичность</a:t>
            </a:r>
            <a:r>
              <a:rPr lang="ru-RU" sz="2200" b="1" dirty="0" smtClean="0"/>
              <a:t>, доступность </a:t>
            </a:r>
            <a:r>
              <a:rPr lang="ru-RU" sz="2200" b="1" dirty="0" smtClean="0"/>
              <a:t>просмотра,</a:t>
            </a:r>
          </a:p>
          <a:p>
            <a:pPr algn="ctr"/>
            <a:r>
              <a:rPr lang="ru-RU" sz="2200" b="1" dirty="0" smtClean="0"/>
              <a:t>художественный </a:t>
            </a:r>
            <a:r>
              <a:rPr lang="ru-RU" sz="2200" b="1" dirty="0" smtClean="0"/>
              <a:t>образ и </a:t>
            </a:r>
            <a:r>
              <a:rPr lang="ru-RU" sz="2200" b="1" dirty="0" smtClean="0"/>
              <a:t>завершённость.</a:t>
            </a:r>
            <a:endParaRPr lang="ru-RU" sz="2200" b="1" dirty="0" smtClean="0"/>
          </a:p>
          <a:p>
            <a:pPr algn="ctr"/>
            <a:endParaRPr lang="ru-RU" sz="2200" b="1" dirty="0" smtClean="0"/>
          </a:p>
          <a:p>
            <a:pPr algn="ctr"/>
            <a:r>
              <a:rPr lang="ru-RU" sz="2200" b="1" dirty="0" smtClean="0"/>
              <a:t>Участники Выставки-ярмарки </a:t>
            </a:r>
            <a:r>
              <a:rPr lang="ru-RU" sz="2200" b="1" dirty="0" smtClean="0"/>
              <a:t>самостоятельно осуществляют </a:t>
            </a:r>
            <a:r>
              <a:rPr lang="ru-RU" sz="2200" b="1" dirty="0" smtClean="0"/>
              <a:t>расстановку собственных </a:t>
            </a:r>
            <a:r>
              <a:rPr lang="ru-RU" sz="2200" b="1" dirty="0" smtClean="0"/>
              <a:t>изделий</a:t>
            </a:r>
            <a:r>
              <a:rPr lang="ru-RU" sz="2200" b="1" dirty="0" smtClean="0"/>
              <a:t>.</a:t>
            </a:r>
          </a:p>
          <a:p>
            <a:pPr algn="ctr"/>
            <a:endParaRPr lang="ru-RU" sz="2200" b="1" dirty="0" smtClean="0"/>
          </a:p>
          <a:p>
            <a:pPr algn="ctr"/>
            <a:r>
              <a:rPr lang="ru-RU" sz="2200" b="1" dirty="0" smtClean="0"/>
              <a:t>Доставка работ на Выставку-ярмарку, проезд, проживание и питание осуществляется Участниками Выставки-ярмарки самостоятельно,</a:t>
            </a:r>
          </a:p>
          <a:p>
            <a:pPr algn="ctr"/>
            <a:r>
              <a:rPr lang="ru-RU" sz="2200" b="1" dirty="0" smtClean="0"/>
              <a:t>либо за счёт направляющей стороны</a:t>
            </a:r>
            <a:r>
              <a:rPr lang="ru-RU" sz="2200" b="1" dirty="0" smtClean="0"/>
              <a:t>.</a:t>
            </a:r>
            <a:endParaRPr lang="ru-RU" sz="2200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Узоры-2015\Входная группа2_2.jpg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 b="76515"/>
          <a:stretch>
            <a:fillRect/>
          </a:stretch>
        </p:blipFill>
        <p:spPr bwMode="auto">
          <a:xfrm>
            <a:off x="0" y="3980"/>
            <a:ext cx="9144000" cy="148080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1560" y="2132856"/>
            <a:ext cx="79208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/>
              <a:t>Приём заявок на участие </a:t>
            </a:r>
            <a:r>
              <a:rPr lang="ru-RU" sz="2200" b="1" dirty="0" smtClean="0"/>
              <a:t>осуществляет</a:t>
            </a:r>
          </a:p>
          <a:p>
            <a:pPr algn="ctr"/>
            <a:r>
              <a:rPr lang="ru-RU" sz="2200" b="1" dirty="0" smtClean="0"/>
              <a:t>ГБУК «Агентство социокультурных технологий»</a:t>
            </a:r>
          </a:p>
          <a:p>
            <a:pPr algn="ctr"/>
            <a:r>
              <a:rPr lang="ru-RU" sz="2200" b="1" dirty="0" smtClean="0"/>
              <a:t>в </a:t>
            </a:r>
            <a:r>
              <a:rPr lang="ru-RU" sz="2200" b="1" dirty="0" smtClean="0"/>
              <a:t>срок до 1 декабря </a:t>
            </a:r>
            <a:r>
              <a:rPr lang="ru-RU" sz="2200" b="1" dirty="0" smtClean="0"/>
              <a:t>(включительно).</a:t>
            </a:r>
          </a:p>
          <a:p>
            <a:pPr algn="ctr"/>
            <a:endParaRPr lang="ru-RU" sz="2200" b="1" dirty="0" smtClean="0"/>
          </a:p>
          <a:p>
            <a:pPr algn="ctr"/>
            <a:r>
              <a:rPr lang="ru-RU" sz="2200" b="1" dirty="0" smtClean="0"/>
              <a:t>Заявки </a:t>
            </a:r>
            <a:r>
              <a:rPr lang="ru-RU" sz="2200" b="1" dirty="0" smtClean="0"/>
              <a:t>принимаются на наш электронной </a:t>
            </a:r>
            <a:r>
              <a:rPr lang="ru-RU" sz="2200" b="1" dirty="0" smtClean="0"/>
              <a:t>адрес – </a:t>
            </a:r>
            <a:r>
              <a:rPr lang="en-US" sz="2200" b="1" u="sng" dirty="0" err="1" smtClean="0">
                <a:hlinkClick r:id="rId3"/>
              </a:rPr>
              <a:t>pscenter</a:t>
            </a:r>
            <a:r>
              <a:rPr lang="ru-RU" sz="2200" b="1" u="sng" dirty="0" smtClean="0">
                <a:hlinkClick r:id="rId3"/>
              </a:rPr>
              <a:t>7@</a:t>
            </a:r>
            <a:r>
              <a:rPr lang="en-US" sz="2200" b="1" u="sng" dirty="0" smtClean="0">
                <a:hlinkClick r:id="rId3"/>
              </a:rPr>
              <a:t>mail</a:t>
            </a:r>
            <a:r>
              <a:rPr lang="ru-RU" sz="2200" b="1" u="sng" dirty="0" smtClean="0">
                <a:hlinkClick r:id="rId3"/>
              </a:rPr>
              <a:t>.</a:t>
            </a:r>
            <a:r>
              <a:rPr lang="en-US" sz="2200" b="1" u="sng" dirty="0" err="1" smtClean="0">
                <a:hlinkClick r:id="rId3"/>
              </a:rPr>
              <a:t>ru</a:t>
            </a:r>
            <a:r>
              <a:rPr lang="ru-RU" sz="2200" b="1" dirty="0" smtClean="0"/>
              <a:t> с </a:t>
            </a:r>
            <a:r>
              <a:rPr lang="ru-RU" sz="2200" b="1" dirty="0" smtClean="0"/>
              <a:t>пометкой «Узоры-2015</a:t>
            </a:r>
            <a:r>
              <a:rPr lang="ru-RU" sz="2200" b="1" dirty="0" smtClean="0"/>
              <a:t>».</a:t>
            </a:r>
            <a:endParaRPr lang="ru-RU" sz="2200" b="1" dirty="0" smtClean="0"/>
          </a:p>
        </p:txBody>
      </p:sp>
      <p:pic>
        <p:nvPicPr>
          <p:cNvPr id="6" name="Picture 2" descr="F:\Узоры-2015\Входная группа2_2.jpg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 t="61420" b="5461"/>
          <a:stretch>
            <a:fillRect/>
          </a:stretch>
        </p:blipFill>
        <p:spPr bwMode="auto">
          <a:xfrm>
            <a:off x="0" y="4797152"/>
            <a:ext cx="9144000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F:\Узоры-2015\Входная группа2_2.jpg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 t="61420" b="5461"/>
          <a:stretch>
            <a:fillRect/>
          </a:stretch>
        </p:blipFill>
        <p:spPr bwMode="auto">
          <a:xfrm>
            <a:off x="0" y="4797152"/>
            <a:ext cx="9144000" cy="2088232"/>
          </a:xfrm>
          <a:prstGeom prst="rect">
            <a:avLst/>
          </a:prstGeom>
          <a:noFill/>
        </p:spPr>
      </p:pic>
      <p:pic>
        <p:nvPicPr>
          <p:cNvPr id="4" name="Picture 2" descr="F:\Узоры-2015\Входная группа2_2.jpg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 b="76266"/>
          <a:stretch>
            <a:fillRect/>
          </a:stretch>
        </p:blipFill>
        <p:spPr bwMode="auto">
          <a:xfrm>
            <a:off x="0" y="-11702"/>
            <a:ext cx="9144000" cy="149648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71600" y="1628800"/>
            <a:ext cx="72008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u="sng" dirty="0" smtClean="0"/>
              <a:t>Контактная информация:</a:t>
            </a:r>
          </a:p>
          <a:p>
            <a:pPr algn="ctr"/>
            <a:endParaRPr lang="ru-RU" sz="1000" dirty="0" smtClean="0"/>
          </a:p>
          <a:p>
            <a:pPr algn="ctr"/>
            <a:r>
              <a:rPr lang="ru-RU" sz="2200" b="1" dirty="0" smtClean="0"/>
              <a:t>Отдел декоративно-прикладного творчества и ремёсел</a:t>
            </a:r>
          </a:p>
          <a:p>
            <a:pPr algn="ctr"/>
            <a:endParaRPr lang="ru-RU" sz="2200" b="1" dirty="0" smtClean="0"/>
          </a:p>
          <a:p>
            <a:pPr algn="ctr"/>
            <a:r>
              <a:rPr lang="ru-RU" sz="2200" b="1" dirty="0" smtClean="0"/>
              <a:t>Тел</a:t>
            </a:r>
            <a:r>
              <a:rPr lang="ru-RU" sz="2200" b="1" dirty="0" smtClean="0"/>
              <a:t>./факс: 8 (846) </a:t>
            </a:r>
            <a:r>
              <a:rPr lang="ru-RU" sz="2200" b="1" dirty="0" smtClean="0"/>
              <a:t>303-01-55.</a:t>
            </a:r>
            <a:endParaRPr lang="ru-RU" sz="2200" b="1" dirty="0" smtClean="0"/>
          </a:p>
          <a:p>
            <a:pPr algn="ctr"/>
            <a:endParaRPr lang="ru-RU" sz="2200" b="1" dirty="0" smtClean="0"/>
          </a:p>
          <a:p>
            <a:pPr algn="ctr"/>
            <a:r>
              <a:rPr lang="ru-RU" sz="2000" b="1" dirty="0" smtClean="0"/>
              <a:t>Тарантул Людмила Викторовна – заведующая отделом,</a:t>
            </a:r>
          </a:p>
          <a:p>
            <a:pPr algn="ctr"/>
            <a:r>
              <a:rPr lang="ru-RU" sz="2000" b="1" dirty="0" smtClean="0"/>
              <a:t>Баулин Олег Викторович – ведущий методист,</a:t>
            </a:r>
          </a:p>
          <a:p>
            <a:pPr algn="ctr"/>
            <a:r>
              <a:rPr lang="ru-RU" sz="2000" b="1" dirty="0" err="1" smtClean="0"/>
              <a:t>Нуждова</a:t>
            </a:r>
            <a:r>
              <a:rPr lang="ru-RU" sz="2000" b="1" dirty="0" smtClean="0"/>
              <a:t> Алина Александровна – методист 1-й категории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Узоры-2015\Входная группа2_2.jp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0" y="-11702"/>
            <a:ext cx="9144000" cy="630534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131840" y="3140968"/>
            <a:ext cx="2880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i="1" dirty="0" smtClean="0"/>
              <a:t>Спасибо</a:t>
            </a:r>
          </a:p>
          <a:p>
            <a:pPr algn="ctr"/>
            <a:r>
              <a:rPr lang="ru-RU" sz="2200" b="1" i="1" dirty="0" smtClean="0"/>
              <a:t>за внимание!</a:t>
            </a:r>
            <a:endParaRPr lang="ru-RU" sz="2200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F:\Узоры-2015\Входная группа2_2.jpg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 t="61420" b="5461"/>
          <a:stretch>
            <a:fillRect/>
          </a:stretch>
        </p:blipFill>
        <p:spPr bwMode="auto">
          <a:xfrm>
            <a:off x="0" y="4797152"/>
            <a:ext cx="9144000" cy="2088232"/>
          </a:xfrm>
          <a:prstGeom prst="rect">
            <a:avLst/>
          </a:prstGeom>
          <a:noFill/>
        </p:spPr>
      </p:pic>
      <p:pic>
        <p:nvPicPr>
          <p:cNvPr id="5" name="Picture 2" descr="F:\Узоры-2015\Входная группа2_2.jpg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 b="76266"/>
          <a:stretch>
            <a:fillRect/>
          </a:stretch>
        </p:blipFill>
        <p:spPr bwMode="auto">
          <a:xfrm>
            <a:off x="0" y="-11702"/>
            <a:ext cx="9144000" cy="149648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899592" y="1556792"/>
            <a:ext cx="727280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 smtClean="0"/>
              <a:t>В рамках сохранения, поддержки и развития декоративно-прикладного </a:t>
            </a:r>
            <a:r>
              <a:rPr lang="ru-RU" sz="2000" b="1" dirty="0" smtClean="0"/>
              <a:t>искусства </a:t>
            </a:r>
            <a:r>
              <a:rPr lang="ru-RU" sz="2000" b="1" dirty="0" smtClean="0"/>
              <a:t>и </a:t>
            </a:r>
            <a:r>
              <a:rPr lang="ru-RU" sz="2000" b="1" dirty="0" smtClean="0"/>
              <a:t>традиционных ремёсел </a:t>
            </a:r>
            <a:r>
              <a:rPr lang="ru-RU" sz="2000" b="1" dirty="0" smtClean="0"/>
              <a:t>Самарской </a:t>
            </a:r>
            <a:r>
              <a:rPr lang="ru-RU" sz="2000" b="1" dirty="0" smtClean="0"/>
              <a:t>области ГБУК «Агентство социокультурных технологий» ежегодно организует и проводит </a:t>
            </a:r>
            <a:r>
              <a:rPr lang="ru-RU" sz="2000" b="1" dirty="0" smtClean="0"/>
              <a:t>выставочно-ярмарочный проект «Рождественские узоры</a:t>
            </a:r>
            <a:r>
              <a:rPr lang="ru-RU" sz="2000" b="1" dirty="0" smtClean="0"/>
              <a:t>».</a:t>
            </a:r>
          </a:p>
          <a:p>
            <a:pPr algn="ctr">
              <a:lnSpc>
                <a:spcPct val="114000"/>
              </a:lnSpc>
            </a:pPr>
            <a:endParaRPr lang="ru-RU" sz="2000" b="1" dirty="0" smtClean="0"/>
          </a:p>
          <a:p>
            <a:pPr algn="ctr">
              <a:lnSpc>
                <a:spcPct val="114000"/>
              </a:lnSpc>
            </a:pPr>
            <a:r>
              <a:rPr lang="ru-RU" sz="2000" b="1" dirty="0" smtClean="0"/>
              <a:t>В </a:t>
            </a:r>
            <a:r>
              <a:rPr lang="ru-RU" sz="2000" b="1" dirty="0" smtClean="0"/>
              <a:t>этом году наш проект получил поддержку в </a:t>
            </a:r>
            <a:r>
              <a:rPr lang="ru-RU" sz="2000" b="1" dirty="0" smtClean="0"/>
              <a:t>министерстве культуры Российской Федерации и министерстве культуры Самарской области </a:t>
            </a:r>
            <a:r>
              <a:rPr lang="ru-RU" sz="2000" b="1" dirty="0" smtClean="0"/>
              <a:t>и приобрел особый статус – межрегиональный.</a:t>
            </a:r>
            <a:endParaRPr lang="ru-RU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F:\Узоры-2015\Входная группа2_2.jpg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 t="61420" b="5461"/>
          <a:stretch>
            <a:fillRect/>
          </a:stretch>
        </p:blipFill>
        <p:spPr bwMode="auto">
          <a:xfrm>
            <a:off x="0" y="4797152"/>
            <a:ext cx="9144000" cy="2088232"/>
          </a:xfrm>
          <a:prstGeom prst="rect">
            <a:avLst/>
          </a:prstGeom>
          <a:noFill/>
        </p:spPr>
      </p:pic>
      <p:pic>
        <p:nvPicPr>
          <p:cNvPr id="5" name="Picture 2" descr="F:\Узоры-2015\Входная группа2_2.jpg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 b="76266"/>
          <a:stretch>
            <a:fillRect/>
          </a:stretch>
        </p:blipFill>
        <p:spPr bwMode="auto">
          <a:xfrm>
            <a:off x="0" y="-11702"/>
            <a:ext cx="9144000" cy="149648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99592" y="1628800"/>
            <a:ext cx="72728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/>
              <a:t>Межрегиональная выставка-ярмарка изделий мастеров декоративно-прикладного творчества и традиционных ремёсел «Рождественские узоры </a:t>
            </a:r>
            <a:r>
              <a:rPr lang="ru-RU" sz="2200" b="1" dirty="0" smtClean="0"/>
              <a:t>Поволжья»</a:t>
            </a:r>
          </a:p>
          <a:p>
            <a:pPr algn="ctr"/>
            <a:r>
              <a:rPr lang="ru-RU" sz="2200" b="1" dirty="0" smtClean="0"/>
              <a:t>включена </a:t>
            </a:r>
            <a:r>
              <a:rPr lang="ru-RU" sz="2200" b="1" dirty="0" smtClean="0"/>
              <a:t>в </a:t>
            </a:r>
            <a:r>
              <a:rPr lang="ru-RU" sz="2200" b="1" dirty="0" smtClean="0"/>
              <a:t>государственную федеральную </a:t>
            </a:r>
            <a:r>
              <a:rPr lang="ru-RU" sz="2200" b="1" dirty="0" smtClean="0"/>
              <a:t>целевую программу «Культура России (2012-2018 годы</a:t>
            </a:r>
            <a:r>
              <a:rPr lang="ru-RU" sz="2200" b="1" dirty="0" smtClean="0"/>
              <a:t>)»</a:t>
            </a:r>
          </a:p>
          <a:p>
            <a:pPr algn="ctr"/>
            <a:endParaRPr lang="ru-RU" sz="2200" b="1" dirty="0" smtClean="0"/>
          </a:p>
          <a:p>
            <a:pPr algn="ctr"/>
            <a:r>
              <a:rPr lang="ru-RU" sz="2200" b="1" dirty="0" smtClean="0"/>
              <a:t>и </a:t>
            </a:r>
            <a:r>
              <a:rPr lang="ru-RU" sz="2200" b="1" dirty="0" smtClean="0"/>
              <a:t>в государственную </a:t>
            </a:r>
            <a:r>
              <a:rPr lang="ru-RU" sz="2200" b="1" dirty="0" smtClean="0"/>
              <a:t>областную целевую программу </a:t>
            </a:r>
            <a:r>
              <a:rPr lang="ru-RU" sz="2200" b="1" dirty="0" smtClean="0"/>
              <a:t>Самарской области «Развитие культуры Самарской области на период до 2020 года».</a:t>
            </a:r>
            <a:endParaRPr lang="ru-RU" sz="2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F:\Узоры-2015\Входная группа2_2.jpg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 t="61420" b="5461"/>
          <a:stretch>
            <a:fillRect/>
          </a:stretch>
        </p:blipFill>
        <p:spPr bwMode="auto">
          <a:xfrm>
            <a:off x="0" y="4797152"/>
            <a:ext cx="9144000" cy="2088232"/>
          </a:xfrm>
          <a:prstGeom prst="rect">
            <a:avLst/>
          </a:prstGeom>
          <a:noFill/>
        </p:spPr>
      </p:pic>
      <p:pic>
        <p:nvPicPr>
          <p:cNvPr id="4" name="Picture 2" descr="F:\Узоры-2015\Входная группа2_2.jpg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 b="76266"/>
          <a:stretch>
            <a:fillRect/>
          </a:stretch>
        </p:blipFill>
        <p:spPr bwMode="auto">
          <a:xfrm>
            <a:off x="0" y="-11702"/>
            <a:ext cx="9144000" cy="149648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71600" y="1700808"/>
            <a:ext cx="7200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/>
              <a:t>Целями </a:t>
            </a:r>
            <a:r>
              <a:rPr lang="ru-RU" sz="2200" b="1" dirty="0" smtClean="0"/>
              <a:t>и </a:t>
            </a:r>
            <a:r>
              <a:rPr lang="ru-RU" sz="2200" b="1" dirty="0" smtClean="0"/>
              <a:t>задачами выставки-ярмарки являются:</a:t>
            </a:r>
          </a:p>
          <a:p>
            <a:pPr algn="ctr"/>
            <a:endParaRPr lang="ru-RU" sz="2200" b="1" dirty="0" smtClean="0"/>
          </a:p>
          <a:p>
            <a:pPr algn="ctr"/>
            <a:r>
              <a:rPr lang="ru-RU" sz="2200" b="1" dirty="0" smtClean="0"/>
              <a:t>- сохранение </a:t>
            </a:r>
            <a:r>
              <a:rPr lang="ru-RU" sz="2200" b="1" dirty="0" smtClean="0"/>
              <a:t>культурного наследия народов Поволжья;</a:t>
            </a:r>
          </a:p>
          <a:p>
            <a:pPr algn="ctr"/>
            <a:r>
              <a:rPr lang="ru-RU" sz="2200" b="1" dirty="0" smtClean="0"/>
              <a:t>- </a:t>
            </a:r>
            <a:r>
              <a:rPr lang="ru-RU" sz="2200" b="1" dirty="0" smtClean="0"/>
              <a:t>поддержка мастеров </a:t>
            </a:r>
            <a:r>
              <a:rPr lang="ru-RU" sz="2200" b="1" dirty="0" smtClean="0"/>
              <a:t>декоративно-прикладного творчества </a:t>
            </a:r>
            <a:r>
              <a:rPr lang="ru-RU" sz="2200" b="1" dirty="0" smtClean="0"/>
              <a:t>и ремёсел Самарской области и регионов </a:t>
            </a:r>
            <a:r>
              <a:rPr lang="ru-RU" sz="2200" b="1" dirty="0" smtClean="0"/>
              <a:t>Приволжского федерального округа, </a:t>
            </a:r>
            <a:r>
              <a:rPr lang="ru-RU" sz="2200" b="1" dirty="0" smtClean="0"/>
              <a:t>а также организаций, выпускающих традиционные изделия художественных промыслов и сувенирную продукцию Самарской области и Поволжья</a:t>
            </a:r>
            <a:r>
              <a:rPr lang="ru-RU" sz="2200" b="1" dirty="0" smtClean="0"/>
              <a:t>;</a:t>
            </a:r>
            <a:endParaRPr lang="ru-RU" sz="2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F:\Узоры-2015\Входная группа2_2.jpg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 t="61420" b="5461"/>
          <a:stretch>
            <a:fillRect/>
          </a:stretch>
        </p:blipFill>
        <p:spPr bwMode="auto">
          <a:xfrm>
            <a:off x="0" y="4797152"/>
            <a:ext cx="9144000" cy="2088232"/>
          </a:xfrm>
          <a:prstGeom prst="rect">
            <a:avLst/>
          </a:prstGeom>
          <a:noFill/>
        </p:spPr>
      </p:pic>
      <p:pic>
        <p:nvPicPr>
          <p:cNvPr id="4" name="Picture 2" descr="F:\Узоры-2015\Входная группа2_2.jpg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 b="76266"/>
          <a:stretch>
            <a:fillRect/>
          </a:stretch>
        </p:blipFill>
        <p:spPr bwMode="auto">
          <a:xfrm>
            <a:off x="0" y="-11702"/>
            <a:ext cx="9144000" cy="149648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71600" y="1772816"/>
            <a:ext cx="7200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/>
              <a:t>- использование Выставки-ярмарки в качестве маркетингового инструмента для реализации изделий </a:t>
            </a:r>
            <a:r>
              <a:rPr lang="ru-RU" sz="2200" b="1" dirty="0" smtClean="0"/>
              <a:t>декоративно-прикладного искусства, народных промыслов </a:t>
            </a:r>
            <a:r>
              <a:rPr lang="ru-RU" sz="2200" b="1" dirty="0" smtClean="0"/>
              <a:t>и ремёсел Самарской области;</a:t>
            </a:r>
          </a:p>
          <a:p>
            <a:pPr algn="ctr"/>
            <a:endParaRPr lang="ru-RU" sz="2200" b="1" dirty="0" smtClean="0"/>
          </a:p>
          <a:p>
            <a:pPr algn="ctr"/>
            <a:r>
              <a:rPr lang="ru-RU" sz="2200" b="1" dirty="0" smtClean="0"/>
              <a:t>- </a:t>
            </a:r>
            <a:r>
              <a:rPr lang="ru-RU" sz="2200" b="1" dirty="0" smtClean="0"/>
              <a:t>привлечение внимания руководителей управленческих структур к актуальности проблемы возрождения и развития народных художественных </a:t>
            </a:r>
            <a:r>
              <a:rPr lang="ru-RU" sz="2200" b="1" dirty="0" smtClean="0"/>
              <a:t>промыслов.</a:t>
            </a:r>
            <a:endParaRPr lang="ru-RU" sz="2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Узоры-2015\Входная группа2_2.jpg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 b="76266"/>
          <a:stretch>
            <a:fillRect/>
          </a:stretch>
        </p:blipFill>
        <p:spPr bwMode="auto">
          <a:xfrm>
            <a:off x="0" y="-11702"/>
            <a:ext cx="9144000" cy="149648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71600" y="2111365"/>
            <a:ext cx="7200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/>
              <a:t>Проект </a:t>
            </a:r>
            <a:r>
              <a:rPr lang="ru-RU" sz="2200" b="1" dirty="0" smtClean="0"/>
              <a:t>«Рождественские узоры </a:t>
            </a:r>
            <a:r>
              <a:rPr lang="ru-RU" sz="2200" b="1" dirty="0" smtClean="0"/>
              <a:t>Поволжья»</a:t>
            </a:r>
          </a:p>
          <a:p>
            <a:pPr algn="ctr"/>
            <a:r>
              <a:rPr lang="ru-RU" sz="2200" b="1" dirty="0" smtClean="0"/>
              <a:t>призван </a:t>
            </a:r>
            <a:r>
              <a:rPr lang="ru-RU" sz="2200" b="1" dirty="0" smtClean="0"/>
              <a:t>способствовать</a:t>
            </a:r>
            <a:r>
              <a:rPr lang="ru-RU" sz="2200" b="1" dirty="0" smtClean="0"/>
              <a:t>:</a:t>
            </a:r>
          </a:p>
          <a:p>
            <a:pPr algn="ctr"/>
            <a:endParaRPr lang="ru-RU" sz="2200" b="1" dirty="0" smtClean="0"/>
          </a:p>
          <a:p>
            <a:pPr algn="ctr"/>
            <a:r>
              <a:rPr lang="ru-RU" sz="2200" b="1" dirty="0" smtClean="0"/>
              <a:t>- возрождению традиций народной культуры Поволжья, </a:t>
            </a:r>
          </a:p>
          <a:p>
            <a:pPr algn="ctr"/>
            <a:r>
              <a:rPr lang="ru-RU" sz="2200" b="1" dirty="0" smtClean="0"/>
              <a:t>- представлению </a:t>
            </a:r>
            <a:r>
              <a:rPr lang="ru-RU" sz="2200" b="1" dirty="0" smtClean="0"/>
              <a:t>видового </a:t>
            </a:r>
            <a:r>
              <a:rPr lang="ru-RU" sz="2200" b="1" dirty="0" smtClean="0"/>
              <a:t>разнообразия</a:t>
            </a:r>
          </a:p>
          <a:p>
            <a:pPr algn="ctr"/>
            <a:r>
              <a:rPr lang="ru-RU" sz="2200" b="1" dirty="0" smtClean="0"/>
              <a:t>народных </a:t>
            </a:r>
            <a:r>
              <a:rPr lang="ru-RU" sz="2200" b="1" dirty="0" smtClean="0"/>
              <a:t>промыслов и </a:t>
            </a:r>
            <a:r>
              <a:rPr lang="ru-RU" sz="2200" b="1" dirty="0" smtClean="0"/>
              <a:t>ремёсел</a:t>
            </a:r>
            <a:r>
              <a:rPr lang="ru-RU" sz="2200" b="1" dirty="0" smtClean="0"/>
              <a:t>,</a:t>
            </a:r>
          </a:p>
          <a:p>
            <a:pPr algn="ctr"/>
            <a:r>
              <a:rPr lang="ru-RU" sz="2200" b="1" dirty="0" smtClean="0"/>
              <a:t>- расширению выпускаемого ассортимента новых видов сувенирной продукции. </a:t>
            </a:r>
          </a:p>
          <a:p>
            <a:pPr algn="ctr"/>
            <a:r>
              <a:rPr lang="ru-RU" sz="2200" b="1" dirty="0" smtClean="0"/>
              <a:t>- развитию предприятий народных художественных </a:t>
            </a:r>
            <a:r>
              <a:rPr lang="ru-RU" sz="2200" b="1" dirty="0" smtClean="0"/>
              <a:t>промыслов и традиционных ремёсел.</a:t>
            </a:r>
            <a:endParaRPr lang="ru-RU" sz="2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Узоры-2015\Входная группа2_2.jpg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 b="76266"/>
          <a:stretch>
            <a:fillRect/>
          </a:stretch>
        </p:blipFill>
        <p:spPr bwMode="auto">
          <a:xfrm>
            <a:off x="0" y="-11702"/>
            <a:ext cx="9144000" cy="149648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971600" y="2039357"/>
            <a:ext cx="7200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/>
              <a:t>Для </a:t>
            </a:r>
            <a:r>
              <a:rPr lang="ru-RU" sz="2200" b="1" dirty="0" smtClean="0"/>
              <a:t>мастеров </a:t>
            </a:r>
            <a:r>
              <a:rPr lang="ru-RU" sz="2200" b="1" dirty="0" smtClean="0"/>
              <a:t>открываются большие </a:t>
            </a:r>
            <a:r>
              <a:rPr lang="ru-RU" sz="2200" b="1" dirty="0" smtClean="0"/>
              <a:t>возможности</a:t>
            </a:r>
          </a:p>
          <a:p>
            <a:pPr algn="ctr"/>
            <a:r>
              <a:rPr lang="ru-RU" sz="2200" b="1" dirty="0" smtClean="0"/>
              <a:t>для развития сувенирной </a:t>
            </a:r>
            <a:r>
              <a:rPr lang="ru-RU" sz="2200" b="1" dirty="0" smtClean="0"/>
              <a:t>продукции Самарской </a:t>
            </a:r>
            <a:r>
              <a:rPr lang="ru-RU" sz="2200" b="1" dirty="0" smtClean="0"/>
              <a:t>области и последующей их реализации.</a:t>
            </a:r>
          </a:p>
          <a:p>
            <a:pPr algn="ctr"/>
            <a:endParaRPr lang="ru-RU" sz="2200" b="1" dirty="0" smtClean="0"/>
          </a:p>
          <a:p>
            <a:pPr algn="ctr"/>
            <a:r>
              <a:rPr lang="ru-RU" sz="2200" b="1" dirty="0" smtClean="0"/>
              <a:t>Для Самарской области развитие декоративно-прикладного </a:t>
            </a:r>
            <a:r>
              <a:rPr lang="ru-RU" sz="2200" b="1" dirty="0" smtClean="0"/>
              <a:t>искусства и традиционных ремёсел имеет </a:t>
            </a:r>
            <a:r>
              <a:rPr lang="ru-RU" sz="2200" b="1" dirty="0" smtClean="0"/>
              <a:t>особое значение в связи с проведением Чемпионата Мира по футболу в 2018 году. Требуется широкий ассортимент сувенирной продукции, </a:t>
            </a:r>
            <a:r>
              <a:rPr lang="ru-RU" sz="2200" b="1" dirty="0" smtClean="0"/>
              <a:t>выполненной</a:t>
            </a:r>
          </a:p>
          <a:p>
            <a:pPr algn="ctr"/>
            <a:r>
              <a:rPr lang="ru-RU" sz="2200" b="1" dirty="0" smtClean="0"/>
              <a:t>в </a:t>
            </a:r>
            <a:r>
              <a:rPr lang="ru-RU" sz="2200" b="1" dirty="0" smtClean="0"/>
              <a:t>лучших </a:t>
            </a:r>
            <a:r>
              <a:rPr lang="ru-RU" sz="2200" b="1" dirty="0" smtClean="0"/>
              <a:t>традициях Самарского края. </a:t>
            </a:r>
            <a:endParaRPr lang="ru-RU" sz="2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F:\Узоры-2015\Входная группа2_2.jpg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 t="61420" b="5461"/>
          <a:stretch>
            <a:fillRect/>
          </a:stretch>
        </p:blipFill>
        <p:spPr bwMode="auto">
          <a:xfrm>
            <a:off x="0" y="4797152"/>
            <a:ext cx="9144000" cy="2088232"/>
          </a:xfrm>
          <a:prstGeom prst="rect">
            <a:avLst/>
          </a:prstGeom>
          <a:noFill/>
        </p:spPr>
      </p:pic>
      <p:pic>
        <p:nvPicPr>
          <p:cNvPr id="4" name="Picture 2" descr="F:\Узоры-2015\Входная группа2_2.jpg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 b="76266"/>
          <a:stretch>
            <a:fillRect/>
          </a:stretch>
        </p:blipFill>
        <p:spPr bwMode="auto">
          <a:xfrm>
            <a:off x="0" y="-11702"/>
            <a:ext cx="9144000" cy="1496486"/>
          </a:xfrm>
          <a:prstGeom prst="rect">
            <a:avLst/>
          </a:prstGeom>
          <a:noFill/>
        </p:spPr>
      </p:pic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971600" y="1459523"/>
            <a:ext cx="72008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 этом году отличительной особенностью Рождественских узоров Поволжья от предыдущих «Узоров» является, прежде всего, целый комплекс мероприятий в рамках работы выставки-ярмарки.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Почётными гостями выставки-ярмарки станут мастера народных художественных промыслов из регионов Приволжского федерального округа –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Оренбургская и Ульяновская области,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Мордовия и Татарстан.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1012</Words>
  <Application>Microsoft Office PowerPoint</Application>
  <PresentationFormat>Экран (4:3)</PresentationFormat>
  <Paragraphs>127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Баулин О.В.</cp:lastModifiedBy>
  <cp:revision>21</cp:revision>
  <dcterms:modified xsi:type="dcterms:W3CDTF">2015-09-08T00:42:15Z</dcterms:modified>
</cp:coreProperties>
</file>