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230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265" autoAdjust="0"/>
    <p:restoredTop sz="94660"/>
  </p:normalViewPr>
  <p:slideViewPr>
    <p:cSldViewPr>
      <p:cViewPr>
        <p:scale>
          <a:sx n="66" d="100"/>
          <a:sy n="66" d="100"/>
        </p:scale>
        <p:origin x="-138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2BE6D-03A0-4E6B-8581-BCE526B76C60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E09D-E50F-45BF-80F1-6F79A37EF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8222A-3BE6-4B83-BE5B-D652FD62BF6D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DBDD-05B8-4AD8-8D88-AE3AFEF47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B1375-6C51-46DA-A908-0B23A24836AC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0757-9D0F-44E9-B8E4-FC0386C59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2220C-D7AF-46B0-986F-DF160817F494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B6CB-11B6-4CC7-B517-8DD3C5FFF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22FD6-210A-4776-AD48-DC3983EEA41E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CAA5-CB6C-4492-9530-087B16C80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5F028-C765-4872-AC6E-A30F98167293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5A22-8E6E-438F-8E77-D9B54786F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3E10-57A4-45FB-B2FA-FBDCF16D411A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4B62-BC2C-46DD-A67F-58978BEB6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9093E-177B-4B44-8DF4-0010E60B62EE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7A1CE-B3E1-4AB4-9826-1A953065C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2A1E-7404-4490-9E8C-AA16FE5DF0F2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874E-83D0-4781-A6F3-BC0682081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FA3B-7D1D-4300-B701-445527B630BF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B4FF-289B-4ED9-B709-B15ED7F46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84E0-6ADB-4766-842E-86B2337E72C2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7F4F-9F9C-427F-9ED8-657BBC049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9D740D-758E-4196-8C2F-D9CA0287EDE6}" type="datetimeFigureOut">
              <a:rPr lang="ru-RU"/>
              <a:pPr>
                <a:defRPr/>
              </a:pPr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CCAC36-5B62-4D73-A86E-3E5884A2F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16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2714625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smtClean="0">
                <a:solidFill>
                  <a:srgbClr val="82302E"/>
                </a:solidFill>
              </a:rPr>
              <a:t>«Мониторинг методического сопровождения деятельности </a:t>
            </a:r>
            <a:r>
              <a:rPr lang="ru-RU" sz="4000" smtClean="0">
                <a:solidFill>
                  <a:srgbClr val="82302E"/>
                </a:solidFill>
              </a:rPr>
              <a:t/>
            </a:r>
            <a:br>
              <a:rPr lang="ru-RU" sz="4000" smtClean="0">
                <a:solidFill>
                  <a:srgbClr val="82302E"/>
                </a:solidFill>
              </a:rPr>
            </a:br>
            <a:r>
              <a:rPr lang="ru-RU" sz="4000" b="1" smtClean="0">
                <a:solidFill>
                  <a:srgbClr val="82302E"/>
                </a:solidFill>
              </a:rPr>
              <a:t>культурно-досуговых учреждений клубного типа</a:t>
            </a:r>
            <a:r>
              <a:rPr lang="ru-RU" sz="4000" smtClean="0">
                <a:solidFill>
                  <a:srgbClr val="82302E"/>
                </a:solidFill>
              </a:rPr>
              <a:t/>
            </a:r>
            <a:br>
              <a:rPr lang="ru-RU" sz="4000" smtClean="0">
                <a:solidFill>
                  <a:srgbClr val="82302E"/>
                </a:solidFill>
              </a:rPr>
            </a:br>
            <a:r>
              <a:rPr lang="ru-RU" sz="4000" b="1" smtClean="0">
                <a:solidFill>
                  <a:srgbClr val="82302E"/>
                </a:solidFill>
              </a:rPr>
              <a:t> районными методическими службами»</a:t>
            </a:r>
            <a:r>
              <a:rPr lang="ru-RU" sz="4000" smtClean="0">
                <a:solidFill>
                  <a:srgbClr val="82302E"/>
                </a:solidFill>
              </a:rPr>
              <a:t/>
            </a:r>
            <a:br>
              <a:rPr lang="ru-RU" sz="4000" smtClean="0">
                <a:solidFill>
                  <a:srgbClr val="82302E"/>
                </a:solidFill>
              </a:rPr>
            </a:br>
            <a:r>
              <a:rPr lang="ru-RU" sz="4000" smtClean="0">
                <a:solidFill>
                  <a:srgbClr val="82302E"/>
                </a:solidFill>
              </a:rPr>
              <a:t/>
            </a:r>
            <a:br>
              <a:rPr lang="ru-RU" sz="4000" smtClean="0">
                <a:solidFill>
                  <a:srgbClr val="82302E"/>
                </a:solidFill>
              </a:rPr>
            </a:br>
            <a:endParaRPr lang="ru-RU" sz="4000" smtClean="0">
              <a:solidFill>
                <a:srgbClr val="82302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5373688"/>
            <a:ext cx="8215312" cy="12811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82302E"/>
                </a:solidFill>
              </a:rPr>
              <a:t>ГБУК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82302E"/>
                </a:solidFill>
              </a:rPr>
              <a:t>«Агентство социокультурных технологий»</a:t>
            </a:r>
            <a:endParaRPr lang="en-US" sz="2400" smtClean="0">
              <a:solidFill>
                <a:srgbClr val="82302E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82302E"/>
                </a:solidFill>
              </a:rPr>
              <a:t>2014 </a:t>
            </a:r>
            <a:r>
              <a:rPr lang="ru-RU" sz="2400" smtClean="0">
                <a:solidFill>
                  <a:srgbClr val="82302E"/>
                </a:solidFill>
              </a:rPr>
              <a:t>год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82302E"/>
                </a:solidFill>
              </a:rPr>
              <a:t>Самара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16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    </a:t>
            </a:r>
            <a:r>
              <a:rPr lang="ru-RU" b="1" smtClean="0">
                <a:solidFill>
                  <a:srgbClr val="660033"/>
                </a:solidFill>
                <a:latin typeface="Arial Unicode MS" pitchFamily="34" charset="-128"/>
              </a:rPr>
              <a:t>Цель исследования</a:t>
            </a:r>
            <a:r>
              <a:rPr lang="ru-RU" smtClean="0">
                <a:solidFill>
                  <a:srgbClr val="660033"/>
                </a:solidFill>
                <a:latin typeface="Arial Unicode MS" pitchFamily="34" charset="-128"/>
              </a:rPr>
              <a:t> – изучить мнение работников КДУ о качестве методического сопровождения, предоставляемого межмуниципальными и районными методическими службами</a:t>
            </a: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539750" y="4365625"/>
            <a:ext cx="80724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82302E"/>
                </a:solidFill>
                <a:latin typeface="Arial Unicode MS" pitchFamily="34" charset="-128"/>
              </a:rPr>
              <a:t>В опросе приняли участие 396 человек, которые являются работниками культурно-досуговых учреждений клубного типа Самарской области.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16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mtClean="0">
                <a:solidFill>
                  <a:srgbClr val="660033"/>
                </a:solidFill>
              </a:rPr>
              <a:t>Потребность в методических материалах</a:t>
            </a:r>
          </a:p>
        </p:txBody>
      </p:sp>
      <p:sp>
        <p:nvSpPr>
          <p:cNvPr id="10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9750" y="1773238"/>
          <a:ext cx="8370888" cy="4414837"/>
        </p:xfrm>
        <a:graphic>
          <a:graphicData uri="http://schemas.openxmlformats.org/presentationml/2006/ole">
            <p:oleObj spid="_x0000_s1027" name="Диаграмма" r:id="rId4" imgW="6267651" imgH="330507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16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88913"/>
            <a:ext cx="8715375" cy="1143000"/>
          </a:xfrm>
        </p:spPr>
        <p:txBody>
          <a:bodyPr>
            <a:normAutofit/>
          </a:bodyPr>
          <a:lstStyle/>
          <a:p>
            <a:r>
              <a:rPr lang="ru-RU" sz="3200" b="1" smtClean="0">
                <a:solidFill>
                  <a:srgbClr val="660033"/>
                </a:solidFill>
              </a:rPr>
              <a:t>Степень использования методических материалов межмуниципальных и районных методических служб</a:t>
            </a:r>
            <a:endParaRPr lang="ru-RU" sz="3200" smtClean="0">
              <a:solidFill>
                <a:srgbClr val="660033"/>
              </a:solidFill>
            </a:endParaRPr>
          </a:p>
        </p:txBody>
      </p:sp>
      <p:sp>
        <p:nvSpPr>
          <p:cNvPr id="2048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96838" y="1549400"/>
          <a:ext cx="8885237" cy="5303838"/>
        </p:xfrm>
        <a:graphic>
          <a:graphicData uri="http://schemas.openxmlformats.org/presentationml/2006/ole">
            <p:oleObj spid="_x0000_s20481" name="Диаграмма" r:id="rId4" imgW="8115300" imgH="483870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 descr="16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2800" b="1" smtClean="0">
                <a:solidFill>
                  <a:srgbClr val="82302E"/>
                </a:solidFill>
              </a:rPr>
              <a:t>Виды материалов, представляющие наибольший практический интерес для сотрудников КДУ</a:t>
            </a:r>
            <a:endParaRPr lang="ru-RU" sz="2800" smtClean="0">
              <a:solidFill>
                <a:srgbClr val="82302E"/>
              </a:solidFill>
            </a:endParaRPr>
          </a:p>
        </p:txBody>
      </p:sp>
      <p:sp>
        <p:nvSpPr>
          <p:cNvPr id="1946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0" y="1058863"/>
          <a:ext cx="8983663" cy="5414962"/>
        </p:xfrm>
        <a:graphic>
          <a:graphicData uri="http://schemas.openxmlformats.org/presentationml/2006/ole">
            <p:oleObj spid="_x0000_s19457" name="Диаграмма" r:id="rId4" imgW="6695975" imgH="403860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 descr="16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82302E"/>
                </a:solidFill>
              </a:rPr>
              <a:t>Наиболее полезный материал, предоставленный сотрудникам КДУ в текущем году</a:t>
            </a:r>
            <a:r>
              <a:rPr lang="ru-RU" sz="3200" smtClean="0">
                <a:solidFill>
                  <a:srgbClr val="82302E"/>
                </a:solidFill>
              </a:rPr>
              <a:t/>
            </a:r>
            <a:br>
              <a:rPr lang="ru-RU" sz="3200" smtClean="0">
                <a:solidFill>
                  <a:srgbClr val="82302E"/>
                </a:solidFill>
              </a:rPr>
            </a:br>
            <a:endParaRPr lang="ru-RU" sz="3200" smtClean="0">
              <a:solidFill>
                <a:srgbClr val="82302E"/>
              </a:solidFill>
            </a:endParaRPr>
          </a:p>
        </p:txBody>
      </p:sp>
      <p:sp>
        <p:nvSpPr>
          <p:cNvPr id="1843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0" y="1700213"/>
          <a:ext cx="9144000" cy="4608512"/>
        </p:xfrm>
        <a:graphic>
          <a:graphicData uri="http://schemas.openxmlformats.org/presentationml/2006/ole">
            <p:oleObj spid="_x0000_s18433" name="Диаграмма" r:id="rId4" imgW="5572225" imgH="2295625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16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290036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b="1" smtClean="0">
                <a:latin typeface="Arial" charset="0"/>
                <a:cs typeface="Arial" charset="0"/>
              </a:rPr>
              <a:t>    </a:t>
            </a:r>
            <a:r>
              <a:rPr lang="ru-RU" b="1" smtClean="0">
                <a:solidFill>
                  <a:srgbClr val="82302E"/>
                </a:solidFill>
                <a:latin typeface="Arial" charset="0"/>
                <a:cs typeface="Arial" charset="0"/>
              </a:rPr>
              <a:t>Социально-культурный потенциал коллективов самодеятельного художественного творчества Самарской области, имеющих звание «народный (образцовый) самодеятельный коллектив» </a:t>
            </a:r>
            <a:endParaRPr lang="ru-RU" smtClean="0">
              <a:solidFill>
                <a:srgbClr val="82302E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mtClean="0">
              <a:solidFill>
                <a:srgbClr val="82302E"/>
              </a:solidFill>
            </a:endParaRPr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900113" y="4581525"/>
            <a:ext cx="75723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82302E"/>
                </a:solidFill>
                <a:cs typeface="Arial" charset="0"/>
              </a:rPr>
              <a:t>Цель – изучить роль  и место коллективов народного художественного творчества в культуре Самарской области, оказывающей прямое влияние на социально-экономическое развитие области.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114</Words>
  <PresentationFormat>Экран (4:3)</PresentationFormat>
  <Paragraphs>13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Arial</vt:lpstr>
      <vt:lpstr>Arial Unicode MS</vt:lpstr>
      <vt:lpstr>Тема Office</vt:lpstr>
      <vt:lpstr>Диаграмма Microsoft Graph</vt:lpstr>
      <vt:lpstr>«Мониторинг методического сопровождения деятельности  культурно-досуговых учреждений клубного типа  районными методическими службами»  </vt:lpstr>
      <vt:lpstr>Слайд 2</vt:lpstr>
      <vt:lpstr>Потребность в методических материалах</vt:lpstr>
      <vt:lpstr>Степень использования методических материалов межмуниципальных и районных методических служб</vt:lpstr>
      <vt:lpstr>Виды материалов, представляющие наибольший практический интерес для сотрудников КДУ</vt:lpstr>
      <vt:lpstr>Наиболее полезный материал, предоставленный сотрудникам КДУ в текущем году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«Мониторинг методического сопровождения деятельности  культурно-досуговых учреждений клубного типа  районными методическими службами».  </dc:title>
  <dc:creator>Xaos</dc:creator>
  <cp:lastModifiedBy>yanashum</cp:lastModifiedBy>
  <cp:revision>10</cp:revision>
  <dcterms:created xsi:type="dcterms:W3CDTF">2015-03-29T17:29:51Z</dcterms:created>
  <dcterms:modified xsi:type="dcterms:W3CDTF">2015-03-30T12:02:10Z</dcterms:modified>
</cp:coreProperties>
</file>