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2"/>
  </p:notesMasterIdLst>
  <p:sldIdLst>
    <p:sldId id="352" r:id="rId2"/>
    <p:sldId id="344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257" r:id="rId11"/>
    <p:sldId id="261" r:id="rId12"/>
    <p:sldId id="262" r:id="rId13"/>
    <p:sldId id="263" r:id="rId14"/>
    <p:sldId id="264" r:id="rId15"/>
    <p:sldId id="267" r:id="rId16"/>
    <p:sldId id="292" r:id="rId17"/>
    <p:sldId id="268" r:id="rId18"/>
    <p:sldId id="293" r:id="rId19"/>
    <p:sldId id="320" r:id="rId20"/>
    <p:sldId id="321" r:id="rId21"/>
    <p:sldId id="337" r:id="rId22"/>
    <p:sldId id="353" r:id="rId23"/>
    <p:sldId id="354" r:id="rId24"/>
    <p:sldId id="355" r:id="rId25"/>
    <p:sldId id="356" r:id="rId26"/>
    <p:sldId id="269" r:id="rId27"/>
    <p:sldId id="295" r:id="rId28"/>
    <p:sldId id="296" r:id="rId29"/>
    <p:sldId id="270" r:id="rId30"/>
    <p:sldId id="297" r:id="rId31"/>
    <p:sldId id="298" r:id="rId32"/>
    <p:sldId id="271" r:id="rId33"/>
    <p:sldId id="272" r:id="rId34"/>
    <p:sldId id="299" r:id="rId35"/>
    <p:sldId id="300" r:id="rId36"/>
    <p:sldId id="301" r:id="rId37"/>
    <p:sldId id="273" r:id="rId38"/>
    <p:sldId id="302" r:id="rId39"/>
    <p:sldId id="304" r:id="rId40"/>
    <p:sldId id="303" r:id="rId41"/>
    <p:sldId id="274" r:id="rId42"/>
    <p:sldId id="275" r:id="rId43"/>
    <p:sldId id="276" r:id="rId44"/>
    <p:sldId id="305" r:id="rId45"/>
    <p:sldId id="306" r:id="rId46"/>
    <p:sldId id="277" r:id="rId47"/>
    <p:sldId id="307" r:id="rId48"/>
    <p:sldId id="308" r:id="rId49"/>
    <p:sldId id="310" r:id="rId50"/>
    <p:sldId id="278" r:id="rId51"/>
    <p:sldId id="279" r:id="rId52"/>
    <p:sldId id="280" r:id="rId53"/>
    <p:sldId id="311" r:id="rId54"/>
    <p:sldId id="281" r:id="rId55"/>
    <p:sldId id="312" r:id="rId56"/>
    <p:sldId id="313" r:id="rId57"/>
    <p:sldId id="282" r:id="rId58"/>
    <p:sldId id="338" r:id="rId59"/>
    <p:sldId id="339" r:id="rId60"/>
    <p:sldId id="340" r:id="rId61"/>
    <p:sldId id="283" r:id="rId62"/>
    <p:sldId id="315" r:id="rId63"/>
    <p:sldId id="316" r:id="rId64"/>
    <p:sldId id="284" r:id="rId65"/>
    <p:sldId id="285" r:id="rId66"/>
    <p:sldId id="341" r:id="rId67"/>
    <p:sldId id="286" r:id="rId68"/>
    <p:sldId id="317" r:id="rId69"/>
    <p:sldId id="289" r:id="rId70"/>
    <p:sldId id="290" r:id="rId71"/>
    <p:sldId id="318" r:id="rId72"/>
    <p:sldId id="319" r:id="rId73"/>
    <p:sldId id="291" r:id="rId74"/>
    <p:sldId id="287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42" r:id="rId90"/>
    <p:sldId id="288" r:id="rId9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45" d="100"/>
          <a:sy n="45" d="100"/>
        </p:scale>
        <p:origin x="-15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966A9AD-2D7A-4245-BF41-5FC93FAED6AC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9A506CB-F290-45FB-9D0A-05D639B5EC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A002EB-1BD2-41FF-B95D-FC89009CF06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EB5DED-5787-416A-BA0C-25AE777EE1CC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F8846C-B4BA-42A9-B2C8-83C572F22C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D8917-AD7D-412C-9852-AAF9B7CF218A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50C6F-35DC-4774-A44B-12ABD38C57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15AA82-AE32-4061-ACDC-DAEED1E0320A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9890B3-8B41-47A5-ABD1-BA3B1E1DF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9276A-AACE-4521-BFA8-32FEAB7CBAB2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CC49F-3521-471F-9F1C-4BCE33246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575F0-1952-4D7C-8720-92EB858843C6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8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32549-25F3-4CBA-A707-127ABC7CC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28D2A-A734-4966-977A-251DB6C27956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536AF-FBC2-4EC2-82E4-9FFDE0A70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53D960-A6DB-4CC1-94E7-E7C245F77C45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8DC00F-AA31-4ED9-A578-475572254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874D-D05B-4767-B78A-7BDC48F16950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CA3F-809C-4F54-928C-17C71D8013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625AF7-97FB-4F94-8069-B058753124B9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06478F-E463-45EA-96EC-C87B28553A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A954-E0BC-4B59-88C0-19942AAF87AB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D63D9-A507-40ED-9440-DE15E3AEF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CD1EB-4969-44C4-8579-552516BDDB0E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95EAC-C4D6-498D-ABA1-6F3F1DD0D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7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1843F0F-095F-4DE5-92AA-D2B996B7EC1D}" type="datetimeFigureOut">
              <a:rPr lang="ru-RU"/>
              <a:pPr>
                <a:defRPr/>
              </a:pPr>
              <a:t>27.06.2014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0F6A2EC-CB29-46AC-A47F-2C84C9CA4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3" r:id="rId3"/>
    <p:sldLayoutId id="2147483730" r:id="rId4"/>
    <p:sldLayoutId id="2147483729" r:id="rId5"/>
    <p:sldLayoutId id="2147483728" r:id="rId6"/>
    <p:sldLayoutId id="2147483734" r:id="rId7"/>
    <p:sldLayoutId id="2147483727" r:id="rId8"/>
    <p:sldLayoutId id="2147483735" r:id="rId9"/>
    <p:sldLayoutId id="2147483726" r:id="rId10"/>
    <p:sldLayoutId id="214748372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450" y="188913"/>
            <a:ext cx="7488238" cy="606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pPr algn="ctr"/>
            <a:r>
              <a:rPr lang="ru-RU" sz="3200" b="1" i="1">
                <a:solidFill>
                  <a:srgbClr val="6116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        «Опыт и перспективы развития методической службы     </a:t>
            </a:r>
          </a:p>
          <a:p>
            <a:pPr algn="ctr"/>
            <a:r>
              <a:rPr lang="ru-RU" sz="3200" b="1" i="1">
                <a:solidFill>
                  <a:srgbClr val="6116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   муниципального района Сергиевский»</a:t>
            </a:r>
          </a:p>
          <a:p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r>
              <a:rPr lang="ru-RU" sz="3200" b="1" i="1">
                <a:solidFill>
                  <a:srgbClr val="6116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                            </a:t>
            </a:r>
            <a:r>
              <a:rPr lang="ru-RU" sz="4000" b="1">
                <a:solidFill>
                  <a:srgbClr val="835E0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ДОКЛАД</a:t>
            </a:r>
            <a:endParaRPr lang="ru-RU" sz="4000" b="1" i="1">
              <a:solidFill>
                <a:srgbClr val="835E0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  <a:p>
            <a:r>
              <a:rPr lang="ru-RU" sz="3200" b="1" i="1">
                <a:solidFill>
                  <a:srgbClr val="6116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                   </a:t>
            </a:r>
            <a:r>
              <a:rPr lang="ru-RU" sz="2800" b="1" i="1">
                <a:solidFill>
                  <a:srgbClr val="61161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bel" pitchFamily="34" charset="0"/>
              </a:rPr>
              <a:t>г.Самара. 27 июня 2014 г.</a:t>
            </a:r>
            <a:endParaRPr lang="ru-RU" sz="3200" b="1" i="1">
              <a:solidFill>
                <a:srgbClr val="61161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988" y="620713"/>
            <a:ext cx="7561262" cy="3786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  В современных условиях при осуществлении культурно- досугововой деятельности , как никогда, нужны яркие таланты и свежие идеи, способные обеспечить высокий уровень культурной услуги.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 Специалисты КДУ , постоянно повышающие уровень своей профессиональной подготовки, легче и быстрее решают сложные задачи, настойчивее ищут и чаще находят наилучшие ответы на возникающие вопросы, быстрее справляются с трудностями в работе.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latin typeface="+mn-lt"/>
                <a:cs typeface="+mn-cs"/>
              </a:rPr>
              <a:t/>
            </a:r>
            <a:br>
              <a:rPr lang="ru-RU" sz="2000">
                <a:latin typeface="+mn-lt"/>
                <a:cs typeface="+mn-cs"/>
              </a:rPr>
            </a:br>
            <a:endParaRPr lang="ru-RU" sz="2000" dirty="0"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450" y="3933825"/>
            <a:ext cx="7561263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Среди задач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, решаемых  методической службой МАУК «МКДЦ»  м.р.Сергиевский  при разработке системы обучения персонала , выделяются следующие: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стратегические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исследовательские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методические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организационные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.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813" y="0"/>
            <a:ext cx="6911975" cy="4678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  <a:cs typeface="+mn-cs"/>
              </a:rPr>
              <a:t>                                   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Стратегические задачи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Методическая служба МАУК «МКДЦ» формулирует общий план деятельности в сфере обучения и повышения квалификации персонала. Полезными здесь могут оказаться ответы на следующие вопросы: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Чего  МАУК «МКДЦ» стремится достичь в ближней и дальней перспективе?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Каким требованиям для успешного достижения этих целей должна отвечать квалификация специалистов клубной системы?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Каких знаний, умений и навыков  им не хватает?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Что следует предпринять для приведения в соответствие уровня подготовки персонала тем задачам, которые придется решать в ближайшее время?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813" y="4508500"/>
            <a:ext cx="6913562" cy="3113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rgbClr val="611617"/>
                </a:solidFill>
                <a:latin typeface="Corbel" pitchFamily="34" charset="0"/>
              </a:rPr>
              <a:t>           Во-вторых, методический кабинет определяет формы обучения:</a:t>
            </a:r>
            <a:r>
              <a:rPr lang="ru-RU" u="sng">
                <a:solidFill>
                  <a:srgbClr val="611617"/>
                </a:solidFill>
                <a:latin typeface="Corbel" pitchFamily="34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ru-RU">
                <a:solidFill>
                  <a:srgbClr val="611617"/>
                </a:solidFill>
                <a:latin typeface="Corbel" pitchFamily="34" charset="0"/>
              </a:rPr>
              <a:t>Школа начинающего клубника;</a:t>
            </a:r>
          </a:p>
          <a:p>
            <a:pPr algn="just">
              <a:buFont typeface="Wingdings" pitchFamily="2" charset="2"/>
              <a:buChar char="ü"/>
            </a:pPr>
            <a:r>
              <a:rPr lang="ru-RU">
                <a:solidFill>
                  <a:srgbClr val="611617"/>
                </a:solidFill>
                <a:latin typeface="Corbel" pitchFamily="34" charset="0"/>
              </a:rPr>
              <a:t>Индивидуальное обучение на базе РДК и сельских КДУ;</a:t>
            </a:r>
          </a:p>
          <a:p>
            <a:pPr algn="just">
              <a:buFont typeface="Wingdings" pitchFamily="2" charset="2"/>
              <a:buChar char="ü"/>
            </a:pPr>
            <a:r>
              <a:rPr lang="ru-RU">
                <a:solidFill>
                  <a:srgbClr val="611617"/>
                </a:solidFill>
                <a:latin typeface="Corbel" pitchFamily="34" charset="0"/>
              </a:rPr>
              <a:t>Областные курсы и семинары повышения квалификации через учебу в творческих лабораториях, семинарах, мастер-классах, организуемых ГБУК «Агентство социокультурных технологий» и другими методическими центрами.</a:t>
            </a:r>
          </a:p>
          <a:p>
            <a:pPr algn="just"/>
            <a:endParaRPr lang="ru-RU">
              <a:solidFill>
                <a:srgbClr val="611617"/>
              </a:solidFill>
              <a:latin typeface="Corbel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ru-RU">
              <a:solidFill>
                <a:srgbClr val="611617"/>
              </a:solidFill>
              <a:latin typeface="Corbel" pitchFamily="34" charset="0"/>
            </a:endParaRPr>
          </a:p>
          <a:p>
            <a:pPr algn="just"/>
            <a:endParaRPr lang="ru-RU">
              <a:solidFill>
                <a:srgbClr val="611617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913" y="260350"/>
            <a:ext cx="7343775" cy="6556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     Исследовательские задачи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Сбор информации до, во время и после обучения различных категорий персонала;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Анализ и обобщение полученных результатов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- это те задачи, которые необходимо решить в первую очередь при определении потребности работников в обучении и при разработке структуры и содержания учебной программы и планов.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Для того чтобы определить, насколько полезной была учебная программа ,часто требуется проведение опросов и специальное тестирование.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/>
            </a:r>
            <a:br>
              <a:rPr lang="ru-RU" dirty="0">
                <a:latin typeface="+mn-lt"/>
                <a:cs typeface="+mn-cs"/>
              </a:rPr>
            </a:b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350" y="188913"/>
            <a:ext cx="7129463" cy="6518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               Методические задачи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Другая задача, решаемая при организации обучения, - это подбор методов обучения и разработка программ повышения квалификации.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Главная сложность в решении методических задач состоит в том, чтобы подобрать оптимальные методы обучения и определить их правильное сочетание для каждой категории слушателей.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Современные тенденции в организации обучения персонала состоят в сокращении времени чисто лекционной подачи материала и широком использовании методов активного обучения (деловые игры, групповые обсуждения, разбор опыта работы различных КДУ и др.).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Кроме того, все больше внимания отводится практической отработке изучаемого материала и закреплению практических навыков.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350" y="333375"/>
            <a:ext cx="7272338" cy="5446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         Организационные задачи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К организационным задачам можно отнести такие задачи: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назначение ответственных за проведение обучения;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комплектование учебных групп и контроль посещаемости;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подготовка помещений, в которых будет проходить обучение;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решение вопросов технического оснащения учебы;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и других вспомогательных вопросов.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Эти вопросы по своей сути не требуют специальных знаний, но от качества их решения часто зависит успех всей учебы.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Важным направлением работы является ведение документации и отчетность по вопросам обучения и повышения квалификации.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8888" y="188913"/>
            <a:ext cx="7561262" cy="66484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  <a:cs typeface="+mn-cs"/>
              </a:rPr>
              <a:t>                                                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Постановка целей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  Цели служат ориентиром при разработке содержания учебных программ и планов. Четкая постановка целей обучения позволяет лучше и точнее определить требования к обучающимся. Ясно сформулированные цели обучения помогают лучше понять, на что должны быть направлены основные усилия, то есть выделить основные приоритеты в обучении.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Среди основных целей обучения обычно выделяют следующие: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достижение более высокого уровня и качества работы;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приобретение слушателями профессиональных знаний и навыков, отвечающих сегодняшним требованиям к их работе;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повышение уровня трудовой мотивации специалистов МАУК «МКДЦ»;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развитие взаимопонимания между специалистами и руководством;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формирование у обучающихся ценностей и установок, поддерживающих стратегию и цели отрасли, организации.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6375" y="260350"/>
            <a:ext cx="7127875" cy="5140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  Оценка эффективности обучения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Оценка эффективности обучения является важным этапом процесса обучения персонала. Ее смысл состоит в том, чтобы установить, какую пользу от обучения работников получает организация, или выяснить, является ли одна форма обучения более эффективной, чем другая.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Информацию, полученную в результате оценки эффективности конкретных учебных программ, необходимо анализировать и использовать в будущем.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В идеале оценку эффективности обучения следует производить постоянно, в качественной либо количественной форме оценивая влияние обучения на показатели работы организации.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813" y="404813"/>
            <a:ext cx="7345362" cy="5940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Оценка эффективности обучения может проводиться с помощью: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тестов;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опросных листов (карточек обратной связи), заполняемых обучающимися;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зачётных  занятий и т.п.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 Оценивать эффективность обучения могут как сами обучающиеся, так и руководители  и специалисты методического отдела.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  Можно выделить пять критериев, обычно используемых при оценке эффективности обучения: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мнение обучающихся;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усвоение учебного материала;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поведенческие изменения;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рабочие результаты;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эффективность затрат.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619672" y="-89146"/>
            <a:ext cx="676875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МАУК «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Межпоселенческий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культурно-досуговый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 центр»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             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а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дминистрации муниципального района Сергиевский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j-lt"/>
                <a:ea typeface="Times New Roman" pitchFamily="18" charset="0"/>
                <a:cs typeface="Arial" pitchFamily="34" charset="0"/>
              </a:rPr>
              <a:t>              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1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</a:t>
            </a:r>
          </a:p>
          <a:p>
            <a:pPr eaLnBrk="0" hangingPunct="0"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defRPr/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 А Б О Ч А Я            П Р О Г Р А М М А</a:t>
            </a:r>
          </a:p>
          <a:p>
            <a:pPr eaLnBrk="0" hangingPunct="0">
              <a:defRPr/>
            </a:pPr>
            <a:endParaRPr lang="ru-RU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1600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повышения квалификации </a:t>
            </a:r>
            <a:endParaRPr lang="ru-RU" sz="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1600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специалистов клубных учреждений района</a:t>
            </a:r>
            <a:endParaRPr lang="ru-RU" sz="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1600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на 2013-2014 гг.</a:t>
            </a:r>
            <a:endParaRPr lang="ru-RU" sz="8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1600" i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b="1" i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b="1" i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Отраслевой корпоративный</a:t>
            </a:r>
            <a:endParaRPr lang="ru-RU" sz="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«Университет культуры»</a:t>
            </a:r>
            <a:endParaRPr lang="ru-RU" sz="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</a:t>
            </a:r>
            <a:endParaRPr lang="ru-RU" sz="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4438" y="620713"/>
            <a:ext cx="353536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                  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+mn-lt"/>
                <a:cs typeface="+mn-cs"/>
              </a:rPr>
              <a:t>Методический  кабинет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476375" y="-106363"/>
            <a:ext cx="7127875" cy="538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800" b="1">
                <a:solidFill>
                  <a:srgbClr val="002060"/>
                </a:solidFill>
                <a:cs typeface="Times New Roman" pitchFamily="18" charset="0"/>
              </a:rPr>
              <a:t>     </a:t>
            </a:r>
          </a:p>
          <a:p>
            <a:pPr algn="just"/>
            <a:r>
              <a:rPr lang="ru-RU" sz="2800" b="1">
                <a:solidFill>
                  <a:srgbClr val="002060"/>
                </a:solidFill>
                <a:cs typeface="Times New Roman" pitchFamily="18" charset="0"/>
              </a:rPr>
              <a:t>      </a:t>
            </a:r>
            <a:r>
              <a:rPr lang="ru-RU" sz="2800" b="1">
                <a:solidFill>
                  <a:srgbClr val="611617"/>
                </a:solidFill>
                <a:cs typeface="Times New Roman" pitchFamily="18" charset="0"/>
              </a:rPr>
              <a:t>ЦЕЛИ  И  ЗАДАЧИ  ПРОГРАММЫ</a:t>
            </a:r>
          </a:p>
          <a:p>
            <a:pPr algn="just"/>
            <a:endParaRPr lang="ru-RU" sz="1400" b="1">
              <a:solidFill>
                <a:srgbClr val="611617"/>
              </a:solidFill>
            </a:endParaRPr>
          </a:p>
          <a:p>
            <a:pPr algn="just"/>
            <a:endParaRPr lang="ru-RU" sz="1400" b="1">
              <a:solidFill>
                <a:srgbClr val="611617"/>
              </a:solidFill>
            </a:endParaRPr>
          </a:p>
          <a:p>
            <a:pPr algn="just"/>
            <a:endParaRPr lang="ru-RU" sz="800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2000">
                <a:solidFill>
                  <a:srgbClr val="611617"/>
                </a:solidFill>
                <a:cs typeface="Calibri" pitchFamily="34" charset="0"/>
              </a:rPr>
              <a:t>        </a:t>
            </a:r>
          </a:p>
          <a:p>
            <a:pPr algn="just" eaLnBrk="0" hangingPunct="0"/>
            <a:r>
              <a:rPr lang="ru-RU" sz="2000">
                <a:solidFill>
                  <a:srgbClr val="611617"/>
                </a:solidFill>
                <a:cs typeface="Calibri" pitchFamily="34" charset="0"/>
              </a:rPr>
              <a:t>        В настоящее время насущной проблемой МАУК «МКДЦ» является недостаток квалифицированных кадров. </a:t>
            </a:r>
          </a:p>
          <a:p>
            <a:pPr algn="just" eaLnBrk="0" hangingPunct="0"/>
            <a:r>
              <a:rPr lang="ru-RU" sz="2000">
                <a:solidFill>
                  <a:srgbClr val="611617"/>
                </a:solidFill>
                <a:cs typeface="Calibri" pitchFamily="34" charset="0"/>
              </a:rPr>
              <a:t>       Всего </a:t>
            </a:r>
            <a:r>
              <a:rPr lang="ru-RU" sz="2400" b="1">
                <a:solidFill>
                  <a:srgbClr val="C00000"/>
                </a:solidFill>
                <a:cs typeface="Calibri" pitchFamily="34" charset="0"/>
              </a:rPr>
              <a:t>69,1 %</a:t>
            </a:r>
            <a:r>
              <a:rPr lang="ru-RU" sz="2000">
                <a:solidFill>
                  <a:srgbClr val="611617"/>
                </a:solidFill>
                <a:cs typeface="Calibri" pitchFamily="34" charset="0"/>
              </a:rPr>
              <a:t>  работающих имеют специальное образование. </a:t>
            </a:r>
          </a:p>
          <a:p>
            <a:pPr algn="just" eaLnBrk="0" hangingPunct="0"/>
            <a:r>
              <a:rPr lang="ru-RU" sz="2000">
                <a:solidFill>
                  <a:srgbClr val="611617"/>
                </a:solidFill>
                <a:cs typeface="Calibri" pitchFamily="34" charset="0"/>
              </a:rPr>
              <a:t>       Поэтому ещё одной главной задачей деятельности методической службы является учебно-методическое обеспечение культурно- досуговой деятельности и повышение квалификации кадрового состава в рамках деятельности</a:t>
            </a:r>
            <a:r>
              <a:rPr lang="ru-RU" sz="2000" b="1">
                <a:solidFill>
                  <a:srgbClr val="611617"/>
                </a:solidFill>
                <a:cs typeface="Calibri" pitchFamily="34" charset="0"/>
              </a:rPr>
              <a:t> </a:t>
            </a:r>
            <a:r>
              <a:rPr lang="ru-RU" sz="2400" b="1">
                <a:solidFill>
                  <a:srgbClr val="611617"/>
                </a:solidFill>
                <a:cs typeface="Calibri" pitchFamily="34" charset="0"/>
              </a:rPr>
              <a:t>Отраслевого корпоративного университета.</a:t>
            </a:r>
            <a:endParaRPr lang="ru-RU" sz="2400">
              <a:solidFill>
                <a:srgbClr val="6116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403350" y="-1933575"/>
            <a:ext cx="7489825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r>
              <a:rPr lang="ru-RU" sz="2400" b="1">
                <a:solidFill>
                  <a:srgbClr val="611617"/>
                </a:solidFill>
                <a:cs typeface="Times New Roman" pitchFamily="18" charset="0"/>
              </a:rPr>
              <a:t>ОБЪЁМ И СРОКИ РЕАЛИЗАЦИИ   ПРОГРАММЫ</a:t>
            </a:r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 </a:t>
            </a:r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611617"/>
              </a:solidFill>
            </a:endParaRPr>
          </a:p>
          <a:p>
            <a:endParaRPr lang="ru-RU" sz="1400" b="1">
              <a:solidFill>
                <a:srgbClr val="611617"/>
              </a:solidFill>
            </a:endParaRPr>
          </a:p>
          <a:p>
            <a:endParaRPr lang="ru-RU" sz="1400" b="1">
              <a:solidFill>
                <a:srgbClr val="611617"/>
              </a:solidFill>
            </a:endParaRPr>
          </a:p>
          <a:p>
            <a:endParaRPr lang="ru-RU" sz="800">
              <a:solidFill>
                <a:srgbClr val="611617"/>
              </a:solidFill>
            </a:endParaRPr>
          </a:p>
          <a:p>
            <a:pPr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       Программа отраслевого корпоративного </a:t>
            </a:r>
            <a:r>
              <a:rPr lang="ru-RU" sz="2400" b="1">
                <a:solidFill>
                  <a:srgbClr val="611617"/>
                </a:solidFill>
                <a:cs typeface="Times New Roman" pitchFamily="18" charset="0"/>
              </a:rPr>
              <a:t>«Университета культуры» </a:t>
            </a:r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рассчитана на общий объём </a:t>
            </a:r>
            <a:r>
              <a:rPr lang="ru-RU" sz="2400" b="1">
                <a:solidFill>
                  <a:srgbClr val="611617"/>
                </a:solidFill>
                <a:cs typeface="Times New Roman" pitchFamily="18" charset="0"/>
              </a:rPr>
              <a:t>72</a:t>
            </a:r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часа. </a:t>
            </a:r>
          </a:p>
          <a:p>
            <a:pPr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       </a:t>
            </a:r>
          </a:p>
          <a:p>
            <a:pPr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       </a:t>
            </a:r>
          </a:p>
          <a:p>
            <a:pPr eaLnBrk="0" hangingPunct="0"/>
            <a:endParaRPr lang="ru-RU" sz="24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      Изучается в течение 2013 года (12 занятий)  и 2014 года (12 занятий).</a:t>
            </a:r>
            <a:endParaRPr lang="ru-RU" sz="2400">
              <a:solidFill>
                <a:srgbClr val="611617"/>
              </a:solidFill>
            </a:endParaRPr>
          </a:p>
          <a:p>
            <a:pPr eaLnBrk="0" hangingPunct="0"/>
            <a:endParaRPr lang="ru-RU">
              <a:solidFill>
                <a:srgbClr val="6116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619250" y="-644525"/>
            <a:ext cx="6913563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pPr algn="just"/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pPr algn="just"/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pPr algn="just"/>
            <a:r>
              <a:rPr lang="ru-RU" sz="2400" b="1">
                <a:solidFill>
                  <a:srgbClr val="611617"/>
                </a:solidFill>
                <a:cs typeface="Times New Roman" pitchFamily="18" charset="0"/>
              </a:rPr>
              <a:t>ОСНОВНЫЕ ВИДЫ ЗАНЯТИЙ И ОСОБЕННОСТИ ИХ ПРОВЕДЕНИЯ ПРИ  РЕАЛИЗАЦИИ ДАННОЙ ПРОГРАММЫ</a:t>
            </a:r>
          </a:p>
          <a:p>
            <a:pPr algn="just"/>
            <a:endParaRPr lang="ru-RU" sz="2400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</a:t>
            </a:r>
            <a:endParaRPr lang="ru-RU" sz="2400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       Для процесса изучения данного курса характерна теоретически-практическая форма обучения: аналитический час, методический урок, творческая лаборатория, семинарское занятие, семинар-практикум, методическая ориентировка, мастер-класс, круглый стол, семинар-тренинг, актуальная консультация, показательное мероприятие .</a:t>
            </a:r>
            <a:endParaRPr lang="ru-RU" sz="2400">
              <a:solidFill>
                <a:srgbClr val="6116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547813" y="-2908300"/>
            <a:ext cx="6696075" cy="711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400" b="1">
              <a:solidFill>
                <a:srgbClr val="611617"/>
              </a:solidFill>
              <a:cs typeface="Times New Roman" pitchFamily="18" charset="0"/>
            </a:endParaRPr>
          </a:p>
          <a:p>
            <a:pPr algn="ctr"/>
            <a:r>
              <a:rPr lang="ru-RU" sz="2400" b="1">
                <a:solidFill>
                  <a:srgbClr val="611617"/>
                </a:solidFill>
                <a:cs typeface="Times New Roman" pitchFamily="18" charset="0"/>
              </a:rPr>
              <a:t>        ВИДЫ  КОНТРОЛЯ ЗНАНИЙ    СПЕЦИАЛИСТОВ КДУ ПО ПРОГРАММЕ</a:t>
            </a:r>
          </a:p>
          <a:p>
            <a:endParaRPr lang="ru-RU" sz="2400" b="1">
              <a:solidFill>
                <a:srgbClr val="611617"/>
              </a:solidFill>
            </a:endParaRPr>
          </a:p>
          <a:p>
            <a:endParaRPr lang="ru-RU" sz="2400" b="1">
              <a:solidFill>
                <a:srgbClr val="611617"/>
              </a:solidFill>
            </a:endParaRPr>
          </a:p>
          <a:p>
            <a:endParaRPr lang="ru-RU" sz="2400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     Программой  предусмотрено проведение  </a:t>
            </a:r>
            <a:r>
              <a:rPr lang="ru-RU" sz="2400" b="1" u="sng">
                <a:solidFill>
                  <a:srgbClr val="611617"/>
                </a:solidFill>
                <a:cs typeface="Times New Roman" pitchFamily="18" charset="0"/>
              </a:rPr>
              <a:t>зачетного занятия</a:t>
            </a:r>
            <a:r>
              <a:rPr lang="ru-RU" sz="2400" b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2400">
                <a:solidFill>
                  <a:srgbClr val="611617"/>
                </a:solidFill>
                <a:cs typeface="Times New Roman" pitchFamily="18" charset="0"/>
              </a:rPr>
              <a:t>для закрепления пройденного материала и оценки эффективности проделанной работы.</a:t>
            </a:r>
            <a:endParaRPr lang="ru-RU" sz="2400">
              <a:solidFill>
                <a:srgbClr val="611617"/>
              </a:solidFill>
            </a:endParaRPr>
          </a:p>
          <a:p>
            <a:pPr eaLnBrk="0" hangingPunct="0"/>
            <a:endParaRPr lang="ru-RU" sz="2400">
              <a:solidFill>
                <a:srgbClr val="6116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76375" y="-5475288"/>
            <a:ext cx="7416800" cy="1241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2800" b="1">
              <a:solidFill>
                <a:srgbClr val="611617"/>
              </a:solidFill>
              <a:cs typeface="Times New Roman" pitchFamily="18" charset="0"/>
            </a:endParaRPr>
          </a:p>
          <a:p>
            <a:r>
              <a:rPr lang="ru-RU" sz="2800" b="1">
                <a:solidFill>
                  <a:srgbClr val="611617"/>
                </a:solidFill>
                <a:cs typeface="Times New Roman" pitchFamily="18" charset="0"/>
              </a:rPr>
              <a:t>ТЕМАТИЧЕСКИЙ  ПЛАН   УЧЕБНЫХ  ЗАНЯТИЙ</a:t>
            </a:r>
            <a:endParaRPr lang="ru-RU" sz="2800">
              <a:solidFill>
                <a:srgbClr val="611617"/>
              </a:solidFill>
            </a:endParaRPr>
          </a:p>
          <a:p>
            <a:pPr eaLnBrk="0" hangingPunct="0"/>
            <a:r>
              <a:rPr lang="ru-RU" sz="2800" b="1">
                <a:solidFill>
                  <a:srgbClr val="611617"/>
                </a:solidFill>
                <a:cs typeface="Times New Roman" pitchFamily="18" charset="0"/>
              </a:rPr>
              <a:t>                     </a:t>
            </a:r>
          </a:p>
          <a:p>
            <a:pPr eaLnBrk="0" hangingPunct="0"/>
            <a:r>
              <a:rPr lang="ru-RU" sz="2800" b="1">
                <a:solidFill>
                  <a:srgbClr val="611617"/>
                </a:solidFill>
                <a:cs typeface="Times New Roman" pitchFamily="18" charset="0"/>
              </a:rPr>
              <a:t>                   </a:t>
            </a:r>
            <a:r>
              <a:rPr lang="ru-RU" sz="2800" b="1">
                <a:solidFill>
                  <a:srgbClr val="835E01"/>
                </a:solidFill>
                <a:cs typeface="Times New Roman" pitchFamily="18" charset="0"/>
              </a:rPr>
              <a:t>1-й  год  обучения:</a:t>
            </a:r>
          </a:p>
          <a:p>
            <a:pPr eaLnBrk="0" hangingPunct="0"/>
            <a:r>
              <a:rPr lang="ru-RU" sz="2800" b="1">
                <a:solidFill>
                  <a:srgbClr val="835E01"/>
                </a:solidFill>
                <a:cs typeface="Times New Roman" pitchFamily="18" charset="0"/>
              </a:rPr>
              <a:t>                    </a:t>
            </a:r>
          </a:p>
          <a:p>
            <a:pPr eaLnBrk="0" hangingPunct="0"/>
            <a:endParaRPr lang="ru-RU" sz="28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2000" b="1">
                <a:solidFill>
                  <a:srgbClr val="611617"/>
                </a:solidFill>
              </a:rPr>
              <a:t>1.   Вид занятия:   </a:t>
            </a:r>
            <a:r>
              <a:rPr lang="ru-RU" sz="2000" i="1">
                <a:solidFill>
                  <a:srgbClr val="611617"/>
                </a:solidFill>
              </a:rPr>
              <a:t>Аналитический час</a:t>
            </a:r>
          </a:p>
          <a:p>
            <a:pPr algn="just" eaLnBrk="0" hangingPunct="0"/>
            <a:r>
              <a:rPr lang="ru-RU" sz="2000" b="1">
                <a:solidFill>
                  <a:srgbClr val="611617"/>
                </a:solidFill>
              </a:rPr>
              <a:t>2. Тема  занятия:  </a:t>
            </a:r>
            <a:r>
              <a:rPr lang="ru-RU" sz="2000" i="1">
                <a:solidFill>
                  <a:srgbClr val="611617"/>
                </a:solidFill>
                <a:latin typeface="Corbel" pitchFamily="34" charset="0"/>
              </a:rPr>
              <a:t>«Анализ, планирование,  отчетность в деятельности КДУ»: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i="1">
                <a:solidFill>
                  <a:srgbClr val="611617"/>
                </a:solidFill>
              </a:rPr>
              <a:t>    </a:t>
            </a:r>
            <a:r>
              <a:rPr lang="ru-RU" sz="2000" i="1">
                <a:solidFill>
                  <a:srgbClr val="611617"/>
                </a:solidFill>
                <a:latin typeface="Corbel" pitchFamily="34" charset="0"/>
              </a:rPr>
              <a:t>«Анализ деятельности клубных учреждений района в 2012 году»;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i="1">
                <a:solidFill>
                  <a:srgbClr val="611617"/>
                </a:solidFill>
                <a:latin typeface="Corbel" pitchFamily="34" charset="0"/>
              </a:rPr>
              <a:t> «Год охраны окружающей среды на территории м.р. Сергиевский. Анализ перспективных планов».</a:t>
            </a:r>
          </a:p>
          <a:p>
            <a:pPr algn="just">
              <a:buFontTx/>
              <a:buAutoNum type="arabicPeriod" startAt="3"/>
            </a:pPr>
            <a:r>
              <a:rPr lang="ru-RU" sz="2000" b="1">
                <a:solidFill>
                  <a:srgbClr val="611617"/>
                </a:solidFill>
              </a:rPr>
              <a:t>Целевая аудитория:  </a:t>
            </a:r>
            <a:r>
              <a:rPr lang="ru-RU" i="1">
                <a:solidFill>
                  <a:srgbClr val="611617"/>
                </a:solidFill>
              </a:rPr>
              <a:t>Директора КДУ и худ.руководители</a:t>
            </a:r>
          </a:p>
          <a:p>
            <a:pPr algn="just">
              <a:buFontTx/>
              <a:buAutoNum type="arabicPeriod" startAt="4"/>
            </a:pPr>
            <a:r>
              <a:rPr lang="ru-RU" sz="2000" b="1">
                <a:solidFill>
                  <a:srgbClr val="611617"/>
                </a:solidFill>
              </a:rPr>
              <a:t>Дата проведения: </a:t>
            </a:r>
            <a:r>
              <a:rPr lang="ru-RU" i="1">
                <a:solidFill>
                  <a:srgbClr val="611617"/>
                </a:solidFill>
              </a:rPr>
              <a:t>январь</a:t>
            </a:r>
          </a:p>
          <a:p>
            <a:pPr algn="just">
              <a:buFontTx/>
              <a:buAutoNum type="arabicPeriod" startAt="4"/>
            </a:pPr>
            <a:r>
              <a:rPr lang="ru-RU" sz="2000" b="1">
                <a:solidFill>
                  <a:srgbClr val="611617"/>
                </a:solidFill>
              </a:rPr>
              <a:t>Место проведения:  </a:t>
            </a:r>
            <a:r>
              <a:rPr lang="ru-RU" i="1">
                <a:solidFill>
                  <a:srgbClr val="611617"/>
                </a:solidFill>
              </a:rPr>
              <a:t>РДК, зрительный зал</a:t>
            </a:r>
          </a:p>
          <a:p>
            <a:pPr algn="just"/>
            <a:r>
              <a:rPr lang="ru-RU" sz="2000" b="1">
                <a:solidFill>
                  <a:srgbClr val="611617"/>
                </a:solidFill>
              </a:rPr>
              <a:t>6.   Докладчик:    </a:t>
            </a:r>
            <a:r>
              <a:rPr lang="ru-RU" i="1">
                <a:solidFill>
                  <a:srgbClr val="611617"/>
                </a:solidFill>
              </a:rPr>
              <a:t>главный методист</a:t>
            </a:r>
            <a:endParaRPr lang="ru-RU">
              <a:solidFill>
                <a:srgbClr val="611617"/>
              </a:solidFill>
            </a:endParaRPr>
          </a:p>
          <a:p>
            <a:pPr algn="just" eaLnBrk="0" hangingPunct="0"/>
            <a:endParaRPr lang="ru-RU" sz="2800">
              <a:solidFill>
                <a:srgbClr val="611617"/>
              </a:solidFill>
            </a:endParaRPr>
          </a:p>
        </p:txBody>
      </p:sp>
      <p:sp>
        <p:nvSpPr>
          <p:cNvPr id="28674" name="TextBox 4"/>
          <p:cNvSpPr txBox="1">
            <a:spLocks noChangeArrowheads="1"/>
          </p:cNvSpPr>
          <p:nvPr/>
        </p:nvSpPr>
        <p:spPr bwMode="auto">
          <a:xfrm>
            <a:off x="3203575" y="260350"/>
            <a:ext cx="345598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 </a:t>
            </a:r>
          </a:p>
          <a:p>
            <a:endParaRPr lang="ru-RU" sz="3200" b="1">
              <a:solidFill>
                <a:srgbClr val="C00000"/>
              </a:solidFill>
              <a:latin typeface="Corbel" pitchFamily="34" charset="0"/>
            </a:endParaRPr>
          </a:p>
          <a:p>
            <a:endParaRPr lang="ru-RU" sz="3200" b="1">
              <a:solidFill>
                <a:srgbClr val="C00000"/>
              </a:solidFill>
              <a:latin typeface="Corbel" pitchFamily="34" charset="0"/>
            </a:endParaRPr>
          </a:p>
          <a:p>
            <a:endParaRPr lang="ru-RU" sz="3200" b="1">
              <a:solidFill>
                <a:srgbClr val="C00000"/>
              </a:solidFill>
              <a:latin typeface="Corbel" pitchFamily="34" charset="0"/>
            </a:endParaRPr>
          </a:p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   Занятие  1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3168352" cy="3175238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63713" y="5053013"/>
            <a:ext cx="23034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000" b="1">
                <a:solidFill>
                  <a:srgbClr val="4F6228"/>
                </a:solidFill>
                <a:latin typeface="Sylfaen" pitchFamily="18" charset="0"/>
                <a:ea typeface="Calibri" pitchFamily="34" charset="0"/>
                <a:cs typeface="Times New Roman" pitchFamily="18" charset="0"/>
              </a:rPr>
              <a:t>          ИНФОРМАЦИОННО –     АНАЛИТИЧЕСКИЙ        ОТЧЕТ</a:t>
            </a:r>
            <a:endParaRPr lang="ru-RU" sz="100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000" b="1">
                <a:solidFill>
                  <a:srgbClr val="4F6228"/>
                </a:solidFill>
                <a:latin typeface="Sylfae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</a:t>
            </a:r>
            <a:endParaRPr lang="ru-RU" sz="1000"/>
          </a:p>
          <a:p>
            <a:pPr eaLnBrk="0" hangingPunct="0"/>
            <a:r>
              <a:rPr lang="ru-RU" sz="1000" b="1">
                <a:solidFill>
                  <a:srgbClr val="4F6228"/>
                </a:solidFill>
                <a:latin typeface="Sylfaen" pitchFamily="18" charset="0"/>
                <a:cs typeface="Calibri" pitchFamily="34" charset="0"/>
              </a:rPr>
              <a:t>                              2013 г.</a:t>
            </a:r>
            <a:endParaRPr lang="ru-RU" sz="1000"/>
          </a:p>
          <a:p>
            <a:pPr eaLnBrk="0" hangingPunct="0"/>
            <a:endParaRPr lang="ru-RU"/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187450" y="247650"/>
            <a:ext cx="3455988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100" b="1">
                <a:solidFill>
                  <a:srgbClr val="006600"/>
                </a:solidFill>
                <a:latin typeface="Sylfaen" pitchFamily="18" charset="0"/>
                <a:ea typeface="Calibri" pitchFamily="34" charset="0"/>
                <a:cs typeface="Times New Roman" pitchFamily="18" charset="0"/>
              </a:rPr>
              <a:t>Муниципальное бюджетное учреждение культуры</a:t>
            </a:r>
            <a:endParaRPr lang="ru-RU" sz="11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1100" b="1">
                <a:solidFill>
                  <a:srgbClr val="006600"/>
                </a:solidFill>
                <a:latin typeface="Sylfaen" pitchFamily="18" charset="0"/>
                <a:ea typeface="Calibri" pitchFamily="34" charset="0"/>
                <a:cs typeface="Times New Roman" pitchFamily="18" charset="0"/>
              </a:rPr>
              <a:t>«Межпоселенческий культурно-досуговый центр»</a:t>
            </a:r>
            <a:endParaRPr lang="ru-RU" sz="1100"/>
          </a:p>
          <a:p>
            <a:pPr algn="ctr" eaLnBrk="0" hangingPunct="0"/>
            <a:r>
              <a:rPr lang="ru-RU" sz="1100" b="1">
                <a:solidFill>
                  <a:srgbClr val="006600"/>
                </a:solidFill>
                <a:latin typeface="Sylfaen" pitchFamily="18" charset="0"/>
                <a:cs typeface="Calibri" pitchFamily="34" charset="0"/>
              </a:rPr>
              <a:t>администрации муниципального района  Сергиевский</a:t>
            </a:r>
            <a:endParaRPr lang="ru-RU" sz="1100"/>
          </a:p>
          <a:p>
            <a:pPr eaLnBrk="0" hangingPunct="0"/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219700" y="274638"/>
            <a:ext cx="33845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1000" b="1">
                <a:solidFill>
                  <a:srgbClr val="835E01"/>
                </a:solidFill>
                <a:cs typeface="Times New Roman" pitchFamily="18" charset="0"/>
              </a:rPr>
              <a:t>Участие структурных подразделений Управления культуры администрации м.р. Сергиевский в мероприятиях, приуроченных к Году охраны окружающей среды</a:t>
            </a:r>
            <a:endParaRPr lang="ru-RU" sz="1000">
              <a:solidFill>
                <a:srgbClr val="835E0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859338" y="1557338"/>
          <a:ext cx="4176712" cy="3989387"/>
        </p:xfrm>
        <a:graphic>
          <a:graphicData uri="http://schemas.openxmlformats.org/drawingml/2006/table">
            <a:tbl>
              <a:tblPr/>
              <a:tblGrid>
                <a:gridCol w="234950"/>
                <a:gridCol w="1320800"/>
                <a:gridCol w="814387"/>
                <a:gridCol w="180657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 </a:t>
                      </a: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проведения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Ответственный исполнитель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Экологический круиз «Земля наш дом, но не одни мы в нём живём» (выставка рисунков, лепка из пластилина)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Серноводский ДК  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09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Районный экологический праздник «Марш парков»: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праздник древонасаждения;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-развешивание скворечников и других искусственных  гнездовий; 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-интерактивная игра-конкурс «Лучший знаток фауны Сергиевского района»;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-конкурс рисунков на асфальте «Живи, Земля»;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-караоке-клуб (песни о Родине, родной земле, природе)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апрель-май 2013 г.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МБУК «МКДЦ» 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учреждений культуры в Национальном дне посадки леса 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 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МБУК «МКДЦ»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26" marR="4452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/>
        </p:nvSpPr>
        <p:spPr bwMode="auto">
          <a:xfrm>
            <a:off x="1403350" y="-1217613"/>
            <a:ext cx="6913563" cy="28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813" y="765175"/>
            <a:ext cx="6624637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eaLnBrk="0" hangingPunct="0"/>
            <a:r>
              <a:rPr lang="ru-RU" sz="2000" b="1">
                <a:solidFill>
                  <a:srgbClr val="611617"/>
                </a:solidFill>
              </a:rPr>
              <a:t>1.   Вид занятия : </a:t>
            </a:r>
            <a:r>
              <a:rPr lang="ru-RU" sz="2000" i="1">
                <a:solidFill>
                  <a:srgbClr val="611617"/>
                </a:solidFill>
              </a:rPr>
              <a:t>Методический урок</a:t>
            </a:r>
          </a:p>
          <a:p>
            <a:pPr marL="457200" indent="-457200" algn="just" eaLnBrk="0" hangingPunct="0">
              <a:buFontTx/>
              <a:buAutoNum type="arabicPeriod"/>
            </a:pPr>
            <a:endParaRPr lang="ru-RU" sz="2000" i="1">
              <a:solidFill>
                <a:srgbClr val="611617"/>
              </a:solidFill>
            </a:endParaRPr>
          </a:p>
          <a:p>
            <a:pPr marL="457200" indent="-457200" algn="just"/>
            <a:r>
              <a:rPr lang="ru-RU" sz="2000" b="1">
                <a:solidFill>
                  <a:srgbClr val="611617"/>
                </a:solidFill>
              </a:rPr>
              <a:t>2. Тема занятия:  </a:t>
            </a:r>
            <a:r>
              <a:rPr lang="ru-RU" sz="2000" i="1">
                <a:solidFill>
                  <a:srgbClr val="611617"/>
                </a:solidFill>
                <a:cs typeface="Times New Roman" pitchFamily="18" charset="0"/>
              </a:rPr>
              <a:t>«Оформление клубной документации»:</a:t>
            </a:r>
            <a:endParaRPr lang="ru-RU" sz="2000" i="1">
              <a:solidFill>
                <a:srgbClr val="611617"/>
              </a:solidFill>
            </a:endParaRPr>
          </a:p>
          <a:p>
            <a:pPr marL="457200" indent="-457200" algn="just" eaLnBrk="0" hangingPunct="0"/>
            <a:r>
              <a:rPr lang="ru-RU" sz="2000" i="1">
                <a:solidFill>
                  <a:srgbClr val="611617"/>
                </a:solidFill>
                <a:cs typeface="Times New Roman" pitchFamily="18" charset="0"/>
              </a:rPr>
              <a:t>1. «Требования  к составлению перспективного плана работы КДУ»</a:t>
            </a:r>
          </a:p>
          <a:p>
            <a:pPr marL="457200" indent="-457200" algn="just" eaLnBrk="0" hangingPunct="0"/>
            <a:r>
              <a:rPr lang="ru-RU" sz="2000" i="1">
                <a:solidFill>
                  <a:srgbClr val="611617"/>
                </a:solidFill>
                <a:cs typeface="Times New Roman" pitchFamily="18" charset="0"/>
              </a:rPr>
              <a:t>2.«Требования к заполнению журнала учёта работы клубного формирования»</a:t>
            </a:r>
            <a:r>
              <a:rPr lang="ru-RU" sz="2000" i="1">
                <a:solidFill>
                  <a:srgbClr val="611617"/>
                </a:solidFill>
              </a:rPr>
              <a:t> </a:t>
            </a:r>
          </a:p>
          <a:p>
            <a:pPr marL="457200" indent="-457200" algn="just" eaLnBrk="0" hangingPunct="0">
              <a:buFontTx/>
              <a:buAutoNum type="arabicPeriod"/>
            </a:pPr>
            <a:endParaRPr lang="ru-RU" sz="2000" b="1">
              <a:solidFill>
                <a:srgbClr val="611617"/>
              </a:solidFill>
            </a:endParaRPr>
          </a:p>
          <a:p>
            <a:pPr marL="457200" indent="-457200" algn="just">
              <a:buFontTx/>
              <a:buAutoNum type="arabicPeriod" startAt="3"/>
            </a:pPr>
            <a:r>
              <a:rPr lang="ru-RU" sz="2000" b="1">
                <a:solidFill>
                  <a:srgbClr val="611617"/>
                </a:solidFill>
              </a:rPr>
              <a:t>Целевая аудитория:  </a:t>
            </a:r>
            <a:r>
              <a:rPr lang="ru-RU" sz="2000" i="1">
                <a:solidFill>
                  <a:srgbClr val="611617"/>
                </a:solidFill>
              </a:rPr>
              <a:t>Директора КДУ и</a:t>
            </a:r>
          </a:p>
          <a:p>
            <a:pPr marL="457200" indent="-457200" algn="just"/>
            <a:r>
              <a:rPr lang="ru-RU" sz="2000" i="1">
                <a:solidFill>
                  <a:srgbClr val="611617"/>
                </a:solidFill>
              </a:rPr>
              <a:t>       худ.руководители</a:t>
            </a:r>
          </a:p>
          <a:p>
            <a:pPr marL="457200" indent="-457200" algn="just"/>
            <a:endParaRPr lang="ru-RU" sz="2000" i="1">
              <a:solidFill>
                <a:srgbClr val="611617"/>
              </a:solidFill>
            </a:endParaRPr>
          </a:p>
          <a:p>
            <a:pPr marL="457200" indent="-457200" algn="just">
              <a:buFontTx/>
              <a:buAutoNum type="arabicPeriod" startAt="4"/>
            </a:pPr>
            <a:r>
              <a:rPr lang="ru-RU" sz="2000" b="1">
                <a:solidFill>
                  <a:srgbClr val="611617"/>
                </a:solidFill>
              </a:rPr>
              <a:t>Дата проведения: </a:t>
            </a:r>
            <a:r>
              <a:rPr lang="ru-RU" sz="2000" i="1">
                <a:solidFill>
                  <a:srgbClr val="611617"/>
                </a:solidFill>
              </a:rPr>
              <a:t>февраль </a:t>
            </a:r>
          </a:p>
          <a:p>
            <a:pPr marL="457200" indent="-457200" algn="just">
              <a:buFontTx/>
              <a:buAutoNum type="arabicPeriod" startAt="4"/>
            </a:pPr>
            <a:endParaRPr lang="ru-RU" sz="2000" i="1">
              <a:solidFill>
                <a:srgbClr val="611617"/>
              </a:solidFill>
            </a:endParaRPr>
          </a:p>
          <a:p>
            <a:pPr marL="457200" indent="-457200" algn="just">
              <a:buFontTx/>
              <a:buAutoNum type="arabicPeriod" startAt="4"/>
            </a:pPr>
            <a:r>
              <a:rPr lang="ru-RU" sz="2000" b="1">
                <a:solidFill>
                  <a:srgbClr val="611617"/>
                </a:solidFill>
              </a:rPr>
              <a:t>Место проведения:  </a:t>
            </a:r>
            <a:r>
              <a:rPr lang="ru-RU" sz="2000" i="1">
                <a:solidFill>
                  <a:srgbClr val="611617"/>
                </a:solidFill>
              </a:rPr>
              <a:t>РДК, зрительный зал</a:t>
            </a:r>
          </a:p>
          <a:p>
            <a:pPr marL="457200" indent="-457200" algn="just"/>
            <a:endParaRPr lang="ru-RU" sz="2000" i="1">
              <a:solidFill>
                <a:srgbClr val="611617"/>
              </a:solidFill>
            </a:endParaRPr>
          </a:p>
          <a:p>
            <a:pPr marL="457200" indent="-457200" algn="just"/>
            <a:r>
              <a:rPr lang="ru-RU" sz="2000" b="1">
                <a:solidFill>
                  <a:srgbClr val="611617"/>
                </a:solidFill>
              </a:rPr>
              <a:t>6.   Докладчик:    </a:t>
            </a:r>
            <a:r>
              <a:rPr lang="ru-RU" sz="2000" i="1">
                <a:solidFill>
                  <a:srgbClr val="611617"/>
                </a:solidFill>
              </a:rPr>
              <a:t>главный методист</a:t>
            </a:r>
            <a:endParaRPr lang="ru-RU" sz="2000">
              <a:solidFill>
                <a:srgbClr val="611617"/>
              </a:solidFill>
            </a:endParaRPr>
          </a:p>
        </p:txBody>
      </p:sp>
      <p:sp>
        <p:nvSpPr>
          <p:cNvPr id="30723" name="TextBox 5"/>
          <p:cNvSpPr txBox="1">
            <a:spLocks noChangeArrowheads="1"/>
          </p:cNvSpPr>
          <p:nvPr/>
        </p:nvSpPr>
        <p:spPr bwMode="auto">
          <a:xfrm>
            <a:off x="3203575" y="0"/>
            <a:ext cx="3000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Занятие  2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31913" y="1773238"/>
          <a:ext cx="3095625" cy="4554537"/>
        </p:xfrm>
        <a:graphic>
          <a:graphicData uri="http://schemas.openxmlformats.org/drawingml/2006/table">
            <a:tbl>
              <a:tblPr/>
              <a:tblGrid>
                <a:gridCol w="201612"/>
                <a:gridCol w="1374775"/>
                <a:gridCol w="484188"/>
                <a:gridCol w="525462"/>
                <a:gridCol w="509588"/>
              </a:tblGrid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п.п.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 исполнения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проведения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(площадка)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Ответственные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6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Массовые мероприятия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по героико-патриотическому воспитанию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с детьми и подростками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досуга молодёжи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с семьями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досуга пожилых людей, инвалидов и других социально-незащищённых групп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праздников народного календаря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Юбилейные мероприятия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Традиционные мероприятия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в районных смотрах, фестивалях, конкурсах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Директор СДК (СК)  _________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16" marR="3821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116013" y="398463"/>
            <a:ext cx="3527425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700">
                <a:solidFill>
                  <a:srgbClr val="611617"/>
                </a:solidFill>
                <a:cs typeface="Times New Roman" pitchFamily="18" charset="0"/>
              </a:rPr>
              <a:t>Согласовано:                                                                          Утверждаю:</a:t>
            </a:r>
            <a:endParaRPr lang="ru-RU" sz="700">
              <a:solidFill>
                <a:srgbClr val="611617"/>
              </a:solidFill>
            </a:endParaRPr>
          </a:p>
          <a:p>
            <a:pPr eaLnBrk="0" hangingPunct="0"/>
            <a:r>
              <a:rPr lang="ru-RU" sz="700">
                <a:solidFill>
                  <a:srgbClr val="611617"/>
                </a:solidFill>
                <a:cs typeface="Times New Roman" pitchFamily="18" charset="0"/>
              </a:rPr>
              <a:t>Глава сельского поселения  Елшанка                         Директор МАУК МКДЦ</a:t>
            </a:r>
            <a:endParaRPr lang="ru-RU" sz="700">
              <a:solidFill>
                <a:srgbClr val="611617"/>
              </a:solidFill>
            </a:endParaRPr>
          </a:p>
          <a:p>
            <a:pPr eaLnBrk="0" hangingPunct="0"/>
            <a:r>
              <a:rPr lang="ru-RU" sz="700">
                <a:solidFill>
                  <a:srgbClr val="611617"/>
                </a:solidFill>
                <a:cs typeface="Times New Roman" pitchFamily="18" charset="0"/>
              </a:rPr>
              <a:t>«____»____________________2014 г.                      «_____»____________2014 г.</a:t>
            </a:r>
            <a:endParaRPr lang="ru-RU" sz="700">
              <a:solidFill>
                <a:srgbClr val="611617"/>
              </a:solidFill>
            </a:endParaRPr>
          </a:p>
          <a:p>
            <a:pPr eaLnBrk="0" hangingPunct="0"/>
            <a:r>
              <a:rPr lang="ru-RU" sz="700">
                <a:solidFill>
                  <a:srgbClr val="611617"/>
                </a:solidFill>
                <a:cs typeface="Times New Roman" pitchFamily="18" charset="0"/>
              </a:rPr>
              <a:t>__________________С.В.Прокаев                              __________Л.А.Сычук</a:t>
            </a:r>
            <a:endParaRPr lang="ru-RU" sz="700">
              <a:solidFill>
                <a:srgbClr val="611617"/>
              </a:solidFill>
            </a:endParaRPr>
          </a:p>
          <a:p>
            <a:pPr eaLnBrk="0" hangingPunct="0"/>
            <a:r>
              <a:rPr lang="ru-RU" sz="700" b="1">
                <a:solidFill>
                  <a:srgbClr val="611617"/>
                </a:solidFill>
                <a:cs typeface="Times New Roman" pitchFamily="18" charset="0"/>
              </a:rPr>
              <a:t>            </a:t>
            </a:r>
            <a:endParaRPr lang="ru-RU" sz="700">
              <a:solidFill>
                <a:srgbClr val="611617"/>
              </a:solidFill>
            </a:endParaRPr>
          </a:p>
          <a:p>
            <a:pPr eaLnBrk="0" hangingPunct="0"/>
            <a:r>
              <a:rPr lang="ru-RU" sz="700" b="1">
                <a:solidFill>
                  <a:srgbClr val="611617"/>
                </a:solidFill>
                <a:cs typeface="Times New Roman" pitchFamily="18" charset="0"/>
              </a:rPr>
              <a:t>                                                 </a:t>
            </a:r>
          </a:p>
          <a:p>
            <a:pPr eaLnBrk="0" hangingPunct="0"/>
            <a:r>
              <a:rPr lang="ru-RU" sz="700" b="1">
                <a:solidFill>
                  <a:srgbClr val="835E01"/>
                </a:solidFill>
                <a:cs typeface="Times New Roman" pitchFamily="18" charset="0"/>
              </a:rPr>
              <a:t>                                                   План работы </a:t>
            </a:r>
            <a:endParaRPr lang="ru-RU" sz="700" b="1">
              <a:solidFill>
                <a:srgbClr val="835E01"/>
              </a:solidFill>
            </a:endParaRPr>
          </a:p>
          <a:p>
            <a:pPr eaLnBrk="0" hangingPunct="0"/>
            <a:r>
              <a:rPr lang="ru-RU" sz="700" b="1">
                <a:solidFill>
                  <a:srgbClr val="835E01"/>
                </a:solidFill>
                <a:cs typeface="Times New Roman" pitchFamily="18" charset="0"/>
              </a:rPr>
              <a:t>                           Чекалинского сельского Дома культуры </a:t>
            </a:r>
            <a:endParaRPr lang="ru-RU" sz="700" b="1">
              <a:solidFill>
                <a:srgbClr val="835E01"/>
              </a:solidFill>
            </a:endParaRPr>
          </a:p>
          <a:p>
            <a:pPr eaLnBrk="0" hangingPunct="0"/>
            <a:r>
              <a:rPr lang="ru-RU" sz="700" b="1">
                <a:solidFill>
                  <a:srgbClr val="835E01"/>
                </a:solidFill>
                <a:cs typeface="Times New Roman" pitchFamily="18" charset="0"/>
              </a:rPr>
              <a:t>                                                      на 2014 год</a:t>
            </a:r>
            <a:endParaRPr lang="ru-RU" sz="700" b="1">
              <a:solidFill>
                <a:srgbClr val="835E01"/>
              </a:solidFill>
            </a:endParaRPr>
          </a:p>
          <a:p>
            <a:pPr eaLnBrk="0" hangingPunct="0"/>
            <a:endParaRPr lang="ru-RU">
              <a:solidFill>
                <a:srgbClr val="611617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148263" y="476250"/>
            <a:ext cx="3671887" cy="5016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Методический     кабинет                                Муниципального бюджетного учреждения культуры</a:t>
            </a:r>
          </a:p>
          <a:p>
            <a:pPr indent="45085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«Межпоселенческий культурно-досуговый центр»</a:t>
            </a:r>
            <a:endParaRPr lang="ru-RU" sz="1000">
              <a:solidFill>
                <a:srgbClr val="611617"/>
              </a:solidFill>
            </a:endParaRP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                                  </a:t>
            </a: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</a:t>
            </a: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Методические рекомендации</a:t>
            </a:r>
            <a:endParaRPr lang="ru-RU" sz="1000">
              <a:solidFill>
                <a:srgbClr val="611617"/>
              </a:solidFill>
            </a:endParaRPr>
          </a:p>
          <a:p>
            <a:pPr indent="450850" eaLnBrk="0" hangingPunct="0"/>
            <a:r>
              <a:rPr lang="ru-RU" sz="1000" b="1">
                <a:solidFill>
                  <a:srgbClr val="611617"/>
                </a:solidFill>
                <a:cs typeface="Times New Roman" pitchFamily="18" charset="0"/>
              </a:rPr>
              <a:t> </a:t>
            </a:r>
            <a:endParaRPr lang="ru-RU" sz="1000">
              <a:solidFill>
                <a:srgbClr val="611617"/>
              </a:solidFill>
            </a:endParaRPr>
          </a:p>
          <a:p>
            <a:pPr indent="450850" eaLnBrk="0" hangingPunct="0"/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r>
              <a:rPr lang="ru-RU" sz="1000" b="1">
                <a:solidFill>
                  <a:srgbClr val="611617"/>
                </a:solidFill>
                <a:cs typeface="Times New Roman" pitchFamily="18" charset="0"/>
              </a:rPr>
              <a:t>«Заполнение и ведение журнала планирования</a:t>
            </a:r>
          </a:p>
          <a:p>
            <a:pPr indent="450850" eaLnBrk="0" hangingPunct="0"/>
            <a:r>
              <a:rPr lang="ru-RU" sz="1000" b="1">
                <a:solidFill>
                  <a:srgbClr val="611617"/>
                </a:solidFill>
                <a:cs typeface="Times New Roman" pitchFamily="18" charset="0"/>
              </a:rPr>
              <a:t>  и учёта  работы </a:t>
            </a:r>
            <a:r>
              <a:rPr lang="ru-RU" sz="1000">
                <a:solidFill>
                  <a:srgbClr val="611617"/>
                </a:solidFill>
              </a:rPr>
              <a:t> </a:t>
            </a:r>
            <a:r>
              <a:rPr lang="ru-RU" sz="1000" b="1">
                <a:solidFill>
                  <a:srgbClr val="611617"/>
                </a:solidFill>
                <a:cs typeface="Times New Roman" pitchFamily="18" charset="0"/>
              </a:rPr>
              <a:t>клубного формирования»</a:t>
            </a:r>
            <a:endParaRPr lang="ru-RU" sz="1000">
              <a:solidFill>
                <a:srgbClr val="611617"/>
              </a:solidFill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(в помощь методисту,  руководителю коллектива)</a:t>
            </a:r>
            <a:endParaRPr lang="ru-RU" sz="1000">
              <a:solidFill>
                <a:srgbClr val="611617"/>
              </a:solidFill>
            </a:endParaRP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                                           </a:t>
            </a: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</a:t>
            </a: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indent="450850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Сергиевск. 2013 г.</a:t>
            </a:r>
            <a:r>
              <a:rPr lang="ru-RU" sz="1000">
                <a:solidFill>
                  <a:srgbClr val="611617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16013" y="2565400"/>
          <a:ext cx="3743325" cy="2757488"/>
        </p:xfrm>
        <a:graphic>
          <a:graphicData uri="http://schemas.openxmlformats.org/drawingml/2006/table">
            <a:tbl>
              <a:tblPr/>
              <a:tblGrid>
                <a:gridCol w="319087"/>
                <a:gridCol w="1719263"/>
                <a:gridCol w="769937"/>
                <a:gridCol w="935038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№№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формирований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и часы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занятий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(Ф.И.О. полностью)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71550" y="185738"/>
            <a:ext cx="3887788" cy="266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Согласовано:                                   Утверждаю:                                 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Глава сельского поселения             Директор МАУК «МКДЦ»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________________                           _____________Л.А.Сычук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«____»__________2014 г.                 «____»__________2014 г.                 </a:t>
            </a:r>
          </a:p>
          <a:p>
            <a:pPr eaLnBrk="0" hangingPunct="0"/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  </a:t>
            </a:r>
          </a:p>
          <a:p>
            <a:pPr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r>
              <a:rPr lang="ru-RU" sz="1000" b="1">
                <a:solidFill>
                  <a:srgbClr val="611617"/>
                </a:solidFill>
                <a:cs typeface="Times New Roman" pitchFamily="18" charset="0"/>
              </a:rPr>
              <a:t>                                          РАСПИСАНИЕ</a:t>
            </a:r>
            <a:endParaRPr lang="ru-RU" sz="1000" b="1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работы клубных формирований</a:t>
            </a: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______________________________</a:t>
            </a:r>
          </a:p>
          <a:p>
            <a:pPr eaLnBrk="0" hangingPunct="0"/>
            <a:r>
              <a:rPr lang="ru-RU" sz="900">
                <a:solidFill>
                  <a:srgbClr val="611617"/>
                </a:solidFill>
                <a:cs typeface="Times New Roman" pitchFamily="18" charset="0"/>
              </a:rPr>
              <a:t>                               ( полное наименование учреждения)</a:t>
            </a:r>
            <a:endParaRPr lang="ru-RU" sz="9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</a:t>
            </a: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     на 2014 год</a:t>
            </a:r>
          </a:p>
          <a:p>
            <a:pPr eaLnBrk="0" hangingPunct="0"/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         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endParaRPr lang="ru-RU">
              <a:solidFill>
                <a:srgbClr val="611617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0113" y="5445125"/>
            <a:ext cx="4032250" cy="962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Руководитель учреждения      подпись       расшифровка подписи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>
              <a:buFontTx/>
              <a:buChar char="•"/>
            </a:pPr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ru-RU" sz="900" i="1">
                <a:solidFill>
                  <a:srgbClr val="611617"/>
                </a:solidFill>
                <a:cs typeface="Times New Roman" pitchFamily="18" charset="0"/>
              </a:rPr>
              <a:t>      Наименование формирований обозначается полностью:</a:t>
            </a:r>
            <a:endParaRPr lang="ru-RU" sz="900" i="1">
              <a:solidFill>
                <a:srgbClr val="611617"/>
              </a:solidFill>
            </a:endParaRPr>
          </a:p>
          <a:p>
            <a:pPr eaLnBrk="0" hangingPunct="0"/>
            <a:r>
              <a:rPr lang="ru-RU" sz="900" i="1">
                <a:solidFill>
                  <a:srgbClr val="611617"/>
                </a:solidFill>
                <a:cs typeface="Times New Roman" pitchFamily="18" charset="0"/>
              </a:rPr>
              <a:t>      - детская вокальная группа «Родничок» </a:t>
            </a:r>
            <a:endParaRPr lang="ru-RU" sz="900" i="1">
              <a:solidFill>
                <a:srgbClr val="611617"/>
              </a:solidFill>
            </a:endParaRPr>
          </a:p>
          <a:p>
            <a:pPr eaLnBrk="0" hangingPunct="0"/>
            <a:r>
              <a:rPr lang="ru-RU" sz="900" i="1">
                <a:solidFill>
                  <a:srgbClr val="611617"/>
                </a:solidFill>
                <a:cs typeface="Times New Roman" pitchFamily="18" charset="0"/>
              </a:rPr>
              <a:t>      - взрослый вокальный ансамбль «Реченька»</a:t>
            </a:r>
            <a:endParaRPr lang="ru-RU" sz="900" i="1">
              <a:solidFill>
                <a:srgbClr val="611617"/>
              </a:solidFill>
            </a:endParaRPr>
          </a:p>
          <a:p>
            <a:pPr eaLnBrk="0" hangingPunct="0"/>
            <a:r>
              <a:rPr lang="ru-RU" sz="900" i="1">
                <a:solidFill>
                  <a:srgbClr val="611617"/>
                </a:solidFill>
                <a:cs typeface="Times New Roman" pitchFamily="18" charset="0"/>
              </a:rPr>
              <a:t>      - подростковый танцевальный коллектив «Вояж»        </a:t>
            </a:r>
            <a:endParaRPr lang="ru-RU" sz="900" i="1">
              <a:solidFill>
                <a:srgbClr val="611617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19700" y="260350"/>
            <a:ext cx="3798888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Согласовано:                                   Утверждаю:                                 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Глава сельского поселения            Директор МАУК «МКДЦ»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________________                          _____________Л.А.Сычук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«____»__________2014 г.                «____»__________2014 г. </a:t>
            </a:r>
            <a:endParaRPr lang="ru-RU" sz="1000">
              <a:solidFill>
                <a:srgbClr val="611617"/>
              </a:solidFill>
              <a:latin typeface="Corbe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148263" y="-39688"/>
            <a:ext cx="3779837" cy="643255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000" b="1">
                <a:cs typeface="Times New Roman" pitchFamily="18" charset="0"/>
              </a:rPr>
              <a:t>                                            </a:t>
            </a:r>
          </a:p>
          <a:p>
            <a:r>
              <a:rPr lang="ru-RU" sz="1000" b="1">
                <a:cs typeface="Times New Roman" pitchFamily="18" charset="0"/>
              </a:rPr>
              <a:t>                                          </a:t>
            </a:r>
          </a:p>
          <a:p>
            <a:r>
              <a:rPr lang="ru-RU" sz="1000" b="1">
                <a:solidFill>
                  <a:srgbClr val="611617"/>
                </a:solidFill>
                <a:cs typeface="Times New Roman" pitchFamily="18" charset="0"/>
              </a:rPr>
              <a:t>                                          </a:t>
            </a:r>
          </a:p>
          <a:p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endParaRPr lang="ru-RU" sz="1000" b="1">
              <a:solidFill>
                <a:srgbClr val="611617"/>
              </a:solidFill>
              <a:cs typeface="Times New Roman" pitchFamily="18" charset="0"/>
            </a:endParaRPr>
          </a:p>
          <a:p>
            <a:r>
              <a:rPr lang="ru-RU" sz="1000" b="1">
                <a:solidFill>
                  <a:srgbClr val="611617"/>
                </a:solidFill>
              </a:rPr>
              <a:t>                                             РЕЖИМ</a:t>
            </a: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работы____________________________________________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900">
                <a:solidFill>
                  <a:srgbClr val="611617"/>
                </a:solidFill>
                <a:cs typeface="Times New Roman" pitchFamily="18" charset="0"/>
              </a:rPr>
              <a:t>                (полное наименование клубного учреждения)</a:t>
            </a:r>
          </a:p>
          <a:p>
            <a:pPr eaLnBrk="0" hangingPunct="0"/>
            <a:endParaRPr lang="ru-RU" sz="9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  на 2014 год</a:t>
            </a:r>
          </a:p>
          <a:p>
            <a:pPr eaLnBrk="0" hangingPunct="0"/>
            <a:endParaRPr lang="ru-RU" sz="1000">
              <a:solidFill>
                <a:srgbClr val="611617"/>
              </a:solidFill>
            </a:endParaRPr>
          </a:p>
          <a:p>
            <a:pPr eaLnBrk="0" hangingPunct="0"/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Понедельник           -  выходной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Вторник                   -          9.00 – 17.00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перерыв  12.00 – 14.00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Среда                        -          9.00 – 17.00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перерыв 12.00 – 14.00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Четверг                    -           9.00 – 17.00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 перерыв 12.00 – 14.00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Пятница                   -         10.00 – 13.00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дискотека – 20.00 – 23.00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Суббота                    -         10.00 – 13.00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дискотека- 20.00 – 23.00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Воскресенье             -         10.00 – 13.00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                                     дискотека – 20.00 – 23.00</a:t>
            </a:r>
            <a:endParaRPr lang="ru-RU" sz="1000">
              <a:solidFill>
                <a:srgbClr val="611617"/>
              </a:solidFill>
            </a:endParaRPr>
          </a:p>
          <a:p>
            <a:pPr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endParaRPr lang="ru-RU" sz="10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Руководитель         </a:t>
            </a:r>
            <a:r>
              <a:rPr lang="ru-RU" sz="900">
                <a:solidFill>
                  <a:srgbClr val="611617"/>
                </a:solidFill>
                <a:cs typeface="Times New Roman" pitchFamily="18" charset="0"/>
              </a:rPr>
              <a:t>подпись                        расшифровка подписи</a:t>
            </a:r>
            <a:endParaRPr lang="ru-RU" sz="900">
              <a:solidFill>
                <a:srgbClr val="611617"/>
              </a:solidFill>
            </a:endParaRPr>
          </a:p>
          <a:p>
            <a:pPr eaLnBrk="0" hangingPunct="0">
              <a:buFontTx/>
              <a:buChar char="•"/>
            </a:pPr>
            <a:endParaRPr lang="ru-RU" sz="800" i="1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ru-RU" sz="800" i="1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ru-RU" sz="800" i="1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endParaRPr lang="ru-RU" sz="800" i="1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r>
              <a:rPr lang="ru-RU" sz="800" i="1">
                <a:solidFill>
                  <a:srgbClr val="611617"/>
                </a:solidFill>
                <a:cs typeface="Times New Roman" pitchFamily="18" charset="0"/>
              </a:rPr>
              <a:t>При 36-часовой неделе – рабочий день 6 часов (на селе)</a:t>
            </a:r>
            <a:endParaRPr lang="ru-RU" sz="800" i="1">
              <a:solidFill>
                <a:srgbClr val="611617"/>
              </a:solidFill>
            </a:endParaRPr>
          </a:p>
          <a:p>
            <a:pPr eaLnBrk="0" hangingPunct="0"/>
            <a:r>
              <a:rPr lang="ru-RU" sz="800" i="1">
                <a:solidFill>
                  <a:srgbClr val="611617"/>
                </a:solidFill>
                <a:cs typeface="Times New Roman" pitchFamily="18" charset="0"/>
              </a:rPr>
              <a:t>Выходной – 1 день  (т.к. получают  20% надбавку (на селе)</a:t>
            </a:r>
            <a:endParaRPr lang="ru-RU" sz="800" i="1">
              <a:solidFill>
                <a:srgbClr val="611617"/>
              </a:solidFill>
            </a:endParaRPr>
          </a:p>
          <a:p>
            <a:pPr eaLnBrk="0" hangingPunct="0">
              <a:buFontTx/>
              <a:buChar char="•"/>
            </a:pPr>
            <a:r>
              <a:rPr lang="ru-RU" sz="800" i="1">
                <a:solidFill>
                  <a:srgbClr val="611617"/>
                </a:solidFill>
                <a:cs typeface="Times New Roman" pitchFamily="18" charset="0"/>
              </a:rPr>
              <a:t>Все графики работы клубных учреждений согласовываются </a:t>
            </a:r>
            <a:endParaRPr lang="ru-RU" sz="800" i="1">
              <a:solidFill>
                <a:srgbClr val="611617"/>
              </a:solidFill>
            </a:endParaRPr>
          </a:p>
          <a:p>
            <a:pPr eaLnBrk="0" hangingPunct="0"/>
            <a:r>
              <a:rPr lang="ru-RU" sz="800" i="1">
                <a:solidFill>
                  <a:srgbClr val="611617"/>
                </a:solidFill>
                <a:cs typeface="Times New Roman" pitchFamily="18" charset="0"/>
              </a:rPr>
              <a:t>с главой сельского поселения</a:t>
            </a:r>
            <a:endParaRPr lang="ru-RU" sz="800" i="1">
              <a:solidFill>
                <a:srgbClr val="6116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1497013" y="117475"/>
            <a:ext cx="71850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Согласовано                                                                                                                          Утверждаю</a:t>
            </a:r>
            <a:endParaRPr lang="ru-RU" sz="10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Руководитель МКУ « Управление культуры»                                                                       Директор МАУК  «МКДЦ»</a:t>
            </a:r>
            <a:endParaRPr lang="ru-RU" sz="10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_____________О.Н.Николаева                                                                                             ___________ Л.А.Сычук</a:t>
            </a:r>
            <a:endParaRPr lang="ru-RU" sz="1000">
              <a:solidFill>
                <a:srgbClr val="611617"/>
              </a:solidFill>
            </a:endParaRPr>
          </a:p>
          <a:p>
            <a:pPr algn="ctr" eaLnBrk="0" hangingPunct="0"/>
            <a:endParaRPr lang="ru-RU" sz="1400" b="1">
              <a:cs typeface="Times New Roman" pitchFamily="18" charset="0"/>
            </a:endParaRPr>
          </a:p>
          <a:p>
            <a:pPr algn="ctr" eaLnBrk="0" hangingPunct="0"/>
            <a:endParaRPr lang="ru-RU" sz="1400" b="1">
              <a:solidFill>
                <a:srgbClr val="611617"/>
              </a:solidFill>
              <a:cs typeface="Times New Roman" pitchFamily="18" charset="0"/>
            </a:endParaRPr>
          </a:p>
          <a:p>
            <a:pPr algn="ctr" eaLnBrk="0" hangingPunct="0"/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График работы клубных формирований  МБУК МКДЦ</a:t>
            </a:r>
            <a:endParaRPr lang="ru-RU" sz="8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на 2013-2014 творческий год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47813" y="1966913"/>
          <a:ext cx="6840537" cy="3865562"/>
        </p:xfrm>
        <a:graphic>
          <a:graphicData uri="http://schemas.openxmlformats.org/drawingml/2006/table">
            <a:tbl>
              <a:tblPr/>
              <a:tblGrid>
                <a:gridCol w="1379537"/>
                <a:gridCol w="796925"/>
                <a:gridCol w="992188"/>
                <a:gridCol w="1943100"/>
                <a:gridCol w="1728787"/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Клубное формирование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Возрастная категория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работы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работы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06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                         Районный Дом культуры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4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Хореографический ансамбль «Сергиевский сувенир»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5-16 лет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17:00-18:15 (инд.зан.)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15:00-16:30 (ст. группа)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17:00-17:30 (подгот. гр.)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17:30-18:15 (мл. гр. № 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18:50-19:30 (мл. гр. № 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15:00-16:00 (ср.группа)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Воронович В.Н.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Народный хор русской песни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Взрослые 30-65 лет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Скачков Ю.М.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Детский фольклорный ансамбль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«Жаворонки»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до 14 лет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17:00-18:00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Мамыкина М.А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Любительское объединение «Клуб ветеранов «Вдохновение»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Старше 55 лет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раза в месяц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10.00-12.00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Исаева М.К.</a:t>
                      </a:r>
                    </a:p>
                  </a:txBody>
                  <a:tcPr marL="44472" marR="4447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6013" y="260350"/>
            <a:ext cx="7848600" cy="577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Согласовано                                                                                                                          Утверждаю</a:t>
            </a:r>
            <a:endParaRPr lang="ru-RU" sz="10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Руководитель МКУ « Управление культуры»                                                                       Директор МАУК  «МКДЦ»</a:t>
            </a:r>
            <a:endParaRPr lang="ru-RU" sz="10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000">
                <a:solidFill>
                  <a:srgbClr val="611617"/>
                </a:solidFill>
                <a:cs typeface="Times New Roman" pitchFamily="18" charset="0"/>
              </a:rPr>
              <a:t>_____________О.Н.Николаева                                                                                             ___________ Л.А.Сычук</a:t>
            </a:r>
            <a:endParaRPr lang="ru-RU" sz="1000">
              <a:solidFill>
                <a:srgbClr val="611617"/>
              </a:solidFill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1458913" y="-1233488"/>
            <a:ext cx="6226175" cy="292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endParaRPr lang="ru-RU" sz="1200" b="1">
              <a:cs typeface="Times New Roman" pitchFamily="18" charset="0"/>
            </a:endParaRPr>
          </a:p>
          <a:p>
            <a:pPr algn="ctr"/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                 Режим работы клубных учреждений Сергиевского района</a:t>
            </a:r>
            <a:endParaRPr lang="ru-RU" sz="14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              на 2013-2014 творческий год</a:t>
            </a:r>
            <a:endParaRPr lang="ru-RU" sz="1400">
              <a:solidFill>
                <a:srgbClr val="611617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619250" y="2349500"/>
          <a:ext cx="5991225" cy="1444625"/>
        </p:xfrm>
        <a:graphic>
          <a:graphicData uri="http://schemas.openxmlformats.org/drawingml/2006/table">
            <a:tbl>
              <a:tblPr/>
              <a:tblGrid>
                <a:gridCol w="2995613"/>
                <a:gridCol w="2995612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работы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- пятница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8.00 – 20.00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Суббота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19.00 – 23.00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Воскресенье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выходной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67175" y="1989138"/>
            <a:ext cx="15843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+mn-lt"/>
                <a:cs typeface="+mn-cs"/>
              </a:rPr>
              <a:t>              </a:t>
            </a:r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рдк</a:t>
            </a:r>
            <a:endParaRPr lang="ru-RU" sz="1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692275" y="4581525"/>
          <a:ext cx="5975350" cy="1279525"/>
        </p:xfrm>
        <a:graphic>
          <a:graphicData uri="http://schemas.openxmlformats.org/drawingml/2006/table">
            <a:tbl>
              <a:tblPr/>
              <a:tblGrid>
                <a:gridCol w="3038475"/>
                <a:gridCol w="2936875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работы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- четверг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10.00 – 19.00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10.00 – 17.00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19.30 – 23.00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Суббота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10.00 – 17.00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19.30 – 23.00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Воскресенье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выходной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067175" y="4076700"/>
            <a:ext cx="14747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Сургутский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СДК</a:t>
            </a:r>
            <a:endParaRPr lang="ru-RU" sz="1400" b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411413" y="908050"/>
          <a:ext cx="4897437" cy="5616575"/>
        </p:xfrm>
        <a:graphic>
          <a:graphicData uri="http://schemas.openxmlformats.org/drawingml/2006/table">
            <a:tbl>
              <a:tblPr/>
              <a:tblGrid>
                <a:gridCol w="1120775"/>
                <a:gridCol w="1184275"/>
                <a:gridCol w="290512"/>
                <a:gridCol w="338138"/>
                <a:gridCol w="338137"/>
                <a:gridCol w="296863"/>
                <a:gridCol w="306387"/>
                <a:gridCol w="373063"/>
                <a:gridCol w="284162"/>
                <a:gridCol w="79375"/>
                <a:gridCol w="285750"/>
              </a:tblGrid>
              <a:tr h="3508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позиций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квартал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начала года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14-25л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14-25л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926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культурно-досуговых мероприятий                      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них: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Театрализованных праздников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Тематических мероприятий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информационно-просветительских  мероприятий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Концертов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Танцевальных вечеров / дискотек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общего числа культурно-досуговых мероприятий на платной основе</a:t>
                      </a: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ЗА ПЛАТНЫЕ УСЛУГИ</a:t>
                      </a: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(руб.)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Внутренние ресурсы.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формирований</a:t>
                      </a: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 кружков художественной самодеятельности</a:t>
                      </a: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по жанрам:                          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Хоровых (вокальных ансамблей)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Вокальных (солисты)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Театральных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Хореографических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Оркестры (ансамбли) народных инструментов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Фольклорных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Изобразительного искусства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Народных промыслов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Художественное слово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ВИА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Прочие: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Любительские объединения,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клубы по интересам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Спортивные</a:t>
                      </a: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571" marR="3457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1331913" y="95250"/>
            <a:ext cx="7416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611617"/>
                </a:solidFill>
                <a:cs typeface="Times New Roman" pitchFamily="18" charset="0"/>
              </a:rPr>
              <a:t>                                                     </a:t>
            </a:r>
            <a:r>
              <a:rPr lang="ru-RU" sz="1600" b="1">
                <a:solidFill>
                  <a:srgbClr val="611617"/>
                </a:solidFill>
                <a:cs typeface="Times New Roman" pitchFamily="18" charset="0"/>
              </a:rPr>
              <a:t>Отчет</a:t>
            </a:r>
            <a:endParaRPr lang="ru-RU" sz="1600">
              <a:solidFill>
                <a:srgbClr val="611617"/>
              </a:solidFill>
            </a:endParaRPr>
          </a:p>
          <a:p>
            <a:pPr eaLnBrk="0" hangingPunct="0"/>
            <a:r>
              <a:rPr lang="ru-RU" sz="1200" b="1">
                <a:solidFill>
                  <a:srgbClr val="611617"/>
                </a:solidFill>
                <a:cs typeface="Times New Roman" pitchFamily="18" charset="0"/>
              </a:rPr>
              <a:t>                    о работе ___________________________________________ СДК, клуба</a:t>
            </a:r>
            <a:endParaRPr lang="ru-RU" sz="800">
              <a:solidFill>
                <a:srgbClr val="611617"/>
              </a:solidFill>
            </a:endParaRPr>
          </a:p>
          <a:p>
            <a:pPr eaLnBrk="0" hangingPunct="0"/>
            <a:r>
              <a:rPr lang="ru-RU" sz="1200" b="1">
                <a:solidFill>
                  <a:srgbClr val="611617"/>
                </a:solidFill>
                <a:cs typeface="Times New Roman" pitchFamily="18" charset="0"/>
              </a:rPr>
              <a:t>                                за ______________________________ квартал  2014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 г.</a:t>
            </a:r>
            <a:endParaRPr lang="ru-RU" sz="800">
              <a:solidFill>
                <a:srgbClr val="611617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250" y="6211888"/>
            <a:ext cx="6337300" cy="6000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endParaRPr lang="ru-RU" sz="11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endParaRPr lang="ru-RU" sz="1100">
              <a:solidFill>
                <a:srgbClr val="611617"/>
              </a:solidFill>
              <a:cs typeface="Times New Roman" pitchFamily="18" charset="0"/>
            </a:endParaRPr>
          </a:p>
          <a:p>
            <a:pPr eaLnBrk="0" hangingPunct="0"/>
            <a:r>
              <a:rPr lang="ru-RU" sz="1100">
                <a:solidFill>
                  <a:srgbClr val="611617"/>
                </a:solidFill>
                <a:cs typeface="Times New Roman" pitchFamily="18" charset="0"/>
              </a:rPr>
              <a:t>Руководитель  клубного учреждения __________________________________</a:t>
            </a:r>
            <a:endParaRPr lang="ru-RU" sz="1100">
              <a:solidFill>
                <a:srgbClr val="6116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484438" y="47625"/>
          <a:ext cx="5543550" cy="6565900"/>
        </p:xfrm>
        <a:graphic>
          <a:graphicData uri="http://schemas.openxmlformats.org/drawingml/2006/table">
            <a:tbl>
              <a:tblPr/>
              <a:tblGrid>
                <a:gridCol w="274637"/>
                <a:gridCol w="3765550"/>
                <a:gridCol w="685800"/>
                <a:gridCol w="817563"/>
              </a:tblGrid>
              <a:tr h="2159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Учёт мероприятий по направлениям: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проведения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Массовые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 Героико-патриотические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Детские мероприятия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Молодёжные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Работа с семьёй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Организация досуга пожилого населения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7. Работа с социально-незащищёнными категориями граждан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8.Праздники народного календаря. Фольклорные и христианские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Юбилейные мероприятия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Традиционные мероприятия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755" marR="287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63713" y="333375"/>
          <a:ext cx="6696075" cy="6351588"/>
        </p:xfrm>
        <a:graphic>
          <a:graphicData uri="http://schemas.openxmlformats.org/drawingml/2006/table">
            <a:tbl>
              <a:tblPr/>
              <a:tblGrid>
                <a:gridCol w="374650"/>
                <a:gridCol w="2046287"/>
                <a:gridCol w="655638"/>
                <a:gridCol w="565150"/>
                <a:gridCol w="631825"/>
                <a:gridCol w="884237"/>
                <a:gridCol w="1538288"/>
              </a:tblGrid>
              <a:tr h="733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платной услуги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Продолжи-тельность по времени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в течение квартала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услуг за квартал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посети-телей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(тыс.руб.)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1.Дискотеки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2.Шоу-программы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3.Тематические вечера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4.Конкурсно-развлекательные программы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5.Новогодний бал для взрослого населения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6.Детские ёлки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7.Акция «Дед Мороз в каждый дом»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8.Киносеансы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9.Прокат костюмов и оборудования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10.Проведение корпоративных мероприятий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11.Аренда: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-цирковые представления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-торговля (фабрики)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-проведение торжеств (по заказу физических лиц)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творческих коллективов и солистов в фестивалях, смотрах, конкурсах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3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коллектива, ФИО солистов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проведения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проведения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 участия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1279" marR="312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017" name="Rectangle 1"/>
          <p:cNvSpPr>
            <a:spLocks noChangeArrowheads="1"/>
          </p:cNvSpPr>
          <p:nvPr/>
        </p:nvSpPr>
        <p:spPr bwMode="auto">
          <a:xfrm>
            <a:off x="2195513" y="-47625"/>
            <a:ext cx="4897437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solidFill>
                  <a:srgbClr val="C00000"/>
                </a:solidFill>
                <a:cs typeface="Times New Roman" pitchFamily="18" charset="0"/>
              </a:rPr>
              <a:t>                  </a:t>
            </a:r>
            <a:r>
              <a:rPr lang="ru-RU" b="1">
                <a:solidFill>
                  <a:srgbClr val="C00000"/>
                </a:solidFill>
                <a:cs typeface="Times New Roman" pitchFamily="18" charset="0"/>
              </a:rPr>
              <a:t>Оказание платных услуг</a:t>
            </a:r>
            <a:endParaRPr lang="ru-RU">
              <a:solidFill>
                <a:srgbClr val="C00000"/>
              </a:solidFill>
            </a:endParaRPr>
          </a:p>
          <a:p>
            <a:pPr eaLnBrk="0" hangingPunct="0"/>
            <a:r>
              <a:rPr lang="ru-RU" sz="1200">
                <a:cs typeface="Times New Roman" pitchFamily="18" charset="0"/>
              </a:rPr>
              <a:t>                                                     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339975" y="549275"/>
          <a:ext cx="5616575" cy="5894388"/>
        </p:xfrm>
        <a:graphic>
          <a:graphicData uri="http://schemas.openxmlformats.org/drawingml/2006/table">
            <a:tbl>
              <a:tblPr/>
              <a:tblGrid>
                <a:gridCol w="523875"/>
                <a:gridCol w="512763"/>
                <a:gridCol w="261937"/>
                <a:gridCol w="123825"/>
                <a:gridCol w="136525"/>
                <a:gridCol w="687388"/>
                <a:gridCol w="96837"/>
                <a:gridCol w="523875"/>
                <a:gridCol w="128588"/>
                <a:gridCol w="2620962"/>
              </a:tblGrid>
              <a:tr h="5476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работника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обучения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часов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и дата проведения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Спонсорство, целевые  поступления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3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Спонсор, меценат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поступления (форма и название мероприятия)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или иная форма поддержки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Сотрудничество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6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Формы сотрудничества (основные мероприятия)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присутст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9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9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6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1161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11617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825" marR="368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001" name="Rectangle 1"/>
          <p:cNvSpPr>
            <a:spLocks noChangeArrowheads="1"/>
          </p:cNvSpPr>
          <p:nvPr/>
        </p:nvSpPr>
        <p:spPr bwMode="auto">
          <a:xfrm>
            <a:off x="3132138" y="-125413"/>
            <a:ext cx="3887787" cy="708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cs typeface="Times New Roman" pitchFamily="18" charset="0"/>
              </a:rPr>
              <a:t>                                                                                   </a:t>
            </a:r>
            <a:r>
              <a:rPr lang="ru-RU" sz="1400" b="1">
                <a:solidFill>
                  <a:srgbClr val="C00000"/>
                </a:solidFill>
                <a:cs typeface="Times New Roman" pitchFamily="18" charset="0"/>
              </a:rPr>
              <a:t>Повышение квалификации и обучение</a:t>
            </a:r>
            <a:endParaRPr lang="ru-RU" sz="1400">
              <a:solidFill>
                <a:srgbClr val="C00000"/>
              </a:solidFill>
            </a:endParaRPr>
          </a:p>
          <a:p>
            <a:pPr eaLnBrk="0" hangingPunct="0"/>
            <a:endParaRPr lang="ru-RU" sz="14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1"/>
          <p:cNvSpPr txBox="1">
            <a:spLocks noChangeArrowheads="1"/>
          </p:cNvSpPr>
          <p:nvPr/>
        </p:nvSpPr>
        <p:spPr bwMode="auto">
          <a:xfrm>
            <a:off x="3203575" y="260350"/>
            <a:ext cx="30003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 Занятие  3     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8888" y="1125538"/>
            <a:ext cx="7200900" cy="52006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Семинарское занятие </a:t>
            </a: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Тема занятия: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Практические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вопросы деятельности КДУ Сергиевского района по работе с социально-незащищёнными категориями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граждан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март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6.    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психолог   ГУ  УСЗН «Центр социальной защиты»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550" y="2205038"/>
            <a:ext cx="8172450" cy="23034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>                           </a:t>
            </a:r>
            <a:r>
              <a:rPr lang="ru-RU" sz="2000" b="1" dirty="0" smtClean="0">
                <a:solidFill>
                  <a:srgbClr val="002060"/>
                </a:solidFill>
              </a:rPr>
              <a:t>Муниципальное  бюджетное   учреждение  культуры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                         «</a:t>
            </a:r>
            <a:r>
              <a:rPr lang="ru-RU" sz="2000" b="1" dirty="0" err="1" smtClean="0">
                <a:solidFill>
                  <a:srgbClr val="002060"/>
                </a:solidFill>
              </a:rPr>
              <a:t>Межпоселенческий</a:t>
            </a:r>
            <a:r>
              <a:rPr lang="ru-RU" sz="2000" b="1" dirty="0" smtClean="0">
                <a:solidFill>
                  <a:srgbClr val="002060"/>
                </a:solidFill>
              </a:rPr>
              <a:t>   культурно -  </a:t>
            </a:r>
            <a:r>
              <a:rPr lang="ru-RU" sz="2000" b="1" dirty="0" err="1" smtClean="0">
                <a:solidFill>
                  <a:srgbClr val="002060"/>
                </a:solidFill>
              </a:rPr>
              <a:t>досуговый</a:t>
            </a:r>
            <a:r>
              <a:rPr lang="ru-RU" sz="2000" b="1" dirty="0" smtClean="0">
                <a:solidFill>
                  <a:srgbClr val="002060"/>
                </a:solidFill>
              </a:rPr>
              <a:t>  центр»</a:t>
            </a:r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Практические вопросы деятельности КДУ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Сергиевского района  по работе с социально-незащищёнными категориями      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граждан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150" y="1849438"/>
            <a:ext cx="6408738" cy="26590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sp>
        <p:nvSpPr>
          <p:cNvPr id="40963" name="TextBox 3"/>
          <p:cNvSpPr txBox="1">
            <a:spLocks noChangeArrowheads="1"/>
          </p:cNvSpPr>
          <p:nvPr/>
        </p:nvSpPr>
        <p:spPr bwMode="auto">
          <a:xfrm>
            <a:off x="3492500" y="5949950"/>
            <a:ext cx="2592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orbel" pitchFamily="34" charset="0"/>
              </a:rPr>
              <a:t>   с.Сергиевск.  2013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1986" name="Содержимое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59372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002060"/>
                </a:solidFill>
              </a:rPr>
              <a:t>                          </a:t>
            </a:r>
            <a:r>
              <a:rPr lang="ru-RU" sz="2000" b="1" u="sng" smtClean="0">
                <a:solidFill>
                  <a:srgbClr val="002060"/>
                </a:solidFill>
              </a:rPr>
              <a:t>Третий этап-этап реализации плановых мероприятий.</a:t>
            </a:r>
          </a:p>
          <a:p>
            <a:pPr>
              <a:buFont typeface="Wingdings 2" pitchFamily="18" charset="2"/>
              <a:buNone/>
            </a:pPr>
            <a:endParaRPr lang="ru-RU" sz="2000" b="1" u="sng" smtClean="0">
              <a:solidFill>
                <a:srgbClr val="C00000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ru-RU" sz="1800" b="1" smtClean="0">
                <a:solidFill>
                  <a:srgbClr val="002060"/>
                </a:solidFill>
              </a:rPr>
              <a:t>                  Третий этап работы является заключительным и основным. Здесь        будут реализовываться мероприятия, запланированные на втором этапе.</a:t>
            </a:r>
          </a:p>
          <a:p>
            <a:pPr algn="just">
              <a:buFont typeface="Wingdings 2" pitchFamily="18" charset="2"/>
              <a:buNone/>
            </a:pPr>
            <a:endParaRPr lang="ru-RU" sz="1800" b="1" smtClean="0">
              <a:solidFill>
                <a:srgbClr val="002060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ru-RU" sz="1800" b="1" smtClean="0">
              <a:solidFill>
                <a:srgbClr val="002060"/>
              </a:solidFill>
            </a:endParaRPr>
          </a:p>
          <a:p>
            <a:pPr algn="just">
              <a:buFont typeface="Wingdings 2" pitchFamily="18" charset="2"/>
              <a:buNone/>
            </a:pPr>
            <a:endParaRPr lang="ru-RU" sz="1800" b="1" smtClean="0">
              <a:solidFill>
                <a:srgbClr val="002060"/>
              </a:solidFill>
            </a:endParaRPr>
          </a:p>
          <a:p>
            <a:pPr>
              <a:buFont typeface="Wingdings 2" pitchFamily="18" charset="2"/>
              <a:buNone/>
            </a:pPr>
            <a:endParaRPr lang="ru-RU" sz="1800" b="1" smtClean="0">
              <a:solidFill>
                <a:srgbClr val="00206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z="2000" b="1" smtClean="0">
                <a:solidFill>
                  <a:srgbClr val="C00000"/>
                </a:solidFill>
              </a:rPr>
              <a:t>                </a:t>
            </a:r>
          </a:p>
        </p:txBody>
      </p:sp>
      <p:pic>
        <p:nvPicPr>
          <p:cNvPr id="41987" name="Picture 4" descr="Фестиваль-праздник хоров ветеранов Давайте жизнь свою любить 0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700213"/>
            <a:ext cx="2947987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Scan0001"/>
          <p:cNvPicPr>
            <a:picLocks noChangeAspect="1" noChangeArrowheads="1"/>
          </p:cNvPicPr>
          <p:nvPr/>
        </p:nvPicPr>
        <p:blipFill>
          <a:blip r:embed="rId4">
            <a:lum contrast="12000"/>
          </a:blip>
          <a:srcRect t="38885" b="9048"/>
          <a:stretch>
            <a:fillRect/>
          </a:stretch>
        </p:blipFill>
        <p:spPr bwMode="auto">
          <a:xfrm>
            <a:off x="4643438" y="1700213"/>
            <a:ext cx="2932112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2" descr="C:\Users\Владелец\Desktop\Мои рисунки\Мои рисунки\Работа РДК 2007\Работа РДК 2007 г.(1)\Работа РДК 2007г\Созвездие - 2007\Созвездие - 2007 0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4365625"/>
            <a:ext cx="2976562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3" descr="C:\Users\Владелец\Desktop\Мои рисунки\Мои рисунки\Работа РДК 2007\Работа РДК 2007 г.(1)\Работа РДК 2007г\Созвездие - 2007\Созвездие - 2007 03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97400" y="4365625"/>
            <a:ext cx="2998788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388" y="3860800"/>
            <a:ext cx="5113337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                       Районный конкурс гармонистов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7625" y="1916113"/>
            <a:ext cx="1296988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Творческий коллектив приемной семьи </a:t>
            </a: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Бахитовыхс.Спасское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950" y="4797425"/>
            <a:ext cx="1368425" cy="1354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Выставка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поделок детей СРЦ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«Янтарь»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96188" y="4437063"/>
            <a:ext cx="1835150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Областной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фестиваль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для детей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с ограничен-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ными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возмож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ностями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«Созвездие»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Прямоугольник 2"/>
          <p:cNvSpPr>
            <a:spLocks noChangeArrowheads="1"/>
          </p:cNvSpPr>
          <p:nvPr/>
        </p:nvSpPr>
        <p:spPr bwMode="auto">
          <a:xfrm>
            <a:off x="2987675" y="333375"/>
            <a:ext cx="3240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    Занятие  4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3350" y="396875"/>
            <a:ext cx="7129463" cy="5664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Практическая консультация</a:t>
            </a:r>
          </a:p>
          <a:p>
            <a:pPr marL="457200" indent="-457200" algn="just" eaLnBrk="0" hangingPunct="0"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Тема занятия: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«Основные направления деятельности КДУ с семьёй»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апрель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специалист комитета по делам семьи и детства администрации м.р.Сергиевский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813" y="2636838"/>
            <a:ext cx="6696075" cy="1223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 направления деятельности  КДУ  с  семьёй 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150" y="2420938"/>
            <a:ext cx="7004050" cy="1181100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3492500" y="5949950"/>
            <a:ext cx="2432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  <a:latin typeface="Corbel" pitchFamily="34" charset="0"/>
              </a:rPr>
              <a:t>с.Сергиевск. 2013 г.</a:t>
            </a:r>
          </a:p>
        </p:txBody>
      </p:sp>
      <p:sp>
        <p:nvSpPr>
          <p:cNvPr id="45060" name="Прямоугольник 4"/>
          <p:cNvSpPr>
            <a:spLocks noChangeArrowheads="1"/>
          </p:cNvSpPr>
          <p:nvPr/>
        </p:nvSpPr>
        <p:spPr bwMode="auto">
          <a:xfrm>
            <a:off x="1835150" y="0"/>
            <a:ext cx="669766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002060"/>
              </a:solidFill>
              <a:latin typeface="Corbel" pitchFamily="34" charset="0"/>
            </a:endParaRPr>
          </a:p>
          <a:p>
            <a:r>
              <a:rPr lang="ru-RU" b="1">
                <a:solidFill>
                  <a:srgbClr val="002060"/>
                </a:solidFill>
                <a:latin typeface="Corbel" pitchFamily="34" charset="0"/>
              </a:rPr>
              <a:t>         Муниципальное  бюджетное   учреждение  культуры</a:t>
            </a:r>
            <a:br>
              <a:rPr lang="ru-RU" b="1">
                <a:solidFill>
                  <a:srgbClr val="002060"/>
                </a:solidFill>
                <a:latin typeface="Corbel" pitchFamily="34" charset="0"/>
              </a:rPr>
            </a:br>
            <a:r>
              <a:rPr lang="ru-RU" b="1">
                <a:solidFill>
                  <a:srgbClr val="002060"/>
                </a:solidFill>
                <a:latin typeface="Corbel" pitchFamily="34" charset="0"/>
              </a:rPr>
              <a:t>        «Межпоселенческий   культурно -  досуговый  центр»</a:t>
            </a:r>
            <a:r>
              <a:rPr lang="ru-RU">
                <a:solidFill>
                  <a:srgbClr val="002060"/>
                </a:solidFill>
                <a:latin typeface="Corbel" pitchFamily="34" charset="0"/>
              </a:rPr>
              <a:t/>
            </a:r>
            <a:br>
              <a:rPr lang="ru-RU">
                <a:solidFill>
                  <a:srgbClr val="002060"/>
                </a:solidFill>
                <a:latin typeface="Corbel" pitchFamily="34" charset="0"/>
              </a:rPr>
            </a:br>
            <a:r>
              <a:rPr lang="ru-RU">
                <a:solidFill>
                  <a:srgbClr val="0070C0"/>
                </a:solidFill>
                <a:latin typeface="Corbel" pitchFamily="34" charset="0"/>
              </a:rPr>
              <a:t/>
            </a:r>
            <a:br>
              <a:rPr lang="ru-RU">
                <a:solidFill>
                  <a:srgbClr val="0070C0"/>
                </a:solidFill>
                <a:latin typeface="Corbel" pitchFamily="34" charset="0"/>
              </a:rPr>
            </a:br>
            <a:endParaRPr lang="ru-RU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500063"/>
            <a:ext cx="8229600" cy="5768975"/>
          </a:xfrm>
        </p:spPr>
        <p:txBody>
          <a:bodyPr>
            <a:normAutofit fontScale="6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</a:t>
            </a:r>
            <a:r>
              <a:rPr lang="ru-RU" sz="4000" b="1" dirty="0" smtClean="0">
                <a:solidFill>
                  <a:srgbClr val="C00000"/>
                </a:solidFill>
              </a:rPr>
              <a:t>Сценарный </a:t>
            </a:r>
            <a:r>
              <a:rPr lang="ru-RU" sz="4000" b="1" dirty="0">
                <a:solidFill>
                  <a:srgbClr val="C00000"/>
                </a:solidFill>
              </a:rPr>
              <a:t>план семейного праздника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                                    «</a:t>
            </a:r>
            <a:r>
              <a:rPr lang="ru-RU" sz="4000" b="1" dirty="0">
                <a:solidFill>
                  <a:srgbClr val="C00000"/>
                </a:solidFill>
              </a:rPr>
              <a:t>Моя семья – моя радость».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ru-RU" u="sng" dirty="0"/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600" b="1" dirty="0" smtClean="0">
                <a:solidFill>
                  <a:srgbClr val="C00000"/>
                </a:solidFill>
              </a:rPr>
              <a:t>                  </a:t>
            </a:r>
            <a:r>
              <a:rPr lang="ru-RU" sz="2900" b="1" u="sng" dirty="0" smtClean="0">
                <a:solidFill>
                  <a:srgbClr val="C00000"/>
                </a:solidFill>
              </a:rPr>
              <a:t>Место проведения:    </a:t>
            </a:r>
            <a:r>
              <a:rPr lang="ru-RU" sz="2900" b="1" dirty="0" smtClean="0">
                <a:solidFill>
                  <a:srgbClr val="002060"/>
                </a:solidFill>
              </a:rPr>
              <a:t>фойе </a:t>
            </a:r>
            <a:r>
              <a:rPr lang="ru-RU" sz="2900" b="1" dirty="0">
                <a:solidFill>
                  <a:srgbClr val="002060"/>
                </a:solidFill>
              </a:rPr>
              <a:t>и зрительный зал Дома </a:t>
            </a:r>
            <a:r>
              <a:rPr lang="ru-RU" sz="2900" b="1" dirty="0" smtClean="0">
                <a:solidFill>
                  <a:srgbClr val="002060"/>
                </a:solidFill>
              </a:rPr>
              <a:t>культуры.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2900" b="1" dirty="0" smtClean="0">
              <a:solidFill>
                <a:srgbClr val="002060"/>
              </a:solidFill>
            </a:endParaRP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b="1" dirty="0" smtClean="0">
                <a:solidFill>
                  <a:srgbClr val="C00000"/>
                </a:solidFill>
              </a:rPr>
              <a:t>               </a:t>
            </a:r>
            <a:r>
              <a:rPr lang="ru-RU" sz="2900" b="1" u="sng" dirty="0" smtClean="0">
                <a:solidFill>
                  <a:srgbClr val="C00000"/>
                </a:solidFill>
              </a:rPr>
              <a:t>Цели </a:t>
            </a:r>
            <a:r>
              <a:rPr lang="ru-RU" sz="2900" b="1" u="sng" dirty="0">
                <a:solidFill>
                  <a:srgbClr val="C00000"/>
                </a:solidFill>
              </a:rPr>
              <a:t>и задачи: </a:t>
            </a:r>
            <a:endParaRPr lang="ru-RU" sz="2900" b="1" u="sng" dirty="0" smtClean="0">
              <a:solidFill>
                <a:srgbClr val="C00000"/>
              </a:solidFill>
            </a:endParaRP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2900" b="1" dirty="0">
              <a:solidFill>
                <a:srgbClr val="002060"/>
              </a:solidFill>
            </a:endParaRPr>
          </a:p>
          <a:p>
            <a:pPr marL="365760" indent="-283464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900" b="1" dirty="0" smtClean="0">
                <a:solidFill>
                  <a:srgbClr val="002060"/>
                </a:solidFill>
              </a:rPr>
              <a:t>         развитие </a:t>
            </a:r>
            <a:r>
              <a:rPr lang="ru-RU" sz="2900" b="1" dirty="0">
                <a:solidFill>
                  <a:srgbClr val="002060"/>
                </a:solidFill>
              </a:rPr>
              <a:t>семейного творчества и сотрудничества</a:t>
            </a:r>
            <a:r>
              <a:rPr lang="ru-RU" sz="2900" b="1" dirty="0" smtClean="0">
                <a:solidFill>
                  <a:srgbClr val="002060"/>
                </a:solidFill>
              </a:rPr>
              <a:t>;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2900" b="1" dirty="0">
              <a:solidFill>
                <a:srgbClr val="002060"/>
              </a:solidFill>
            </a:endParaRPr>
          </a:p>
          <a:p>
            <a:pPr marL="365760" indent="-283464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900" b="1" dirty="0" smtClean="0">
                <a:solidFill>
                  <a:srgbClr val="002060"/>
                </a:solidFill>
              </a:rPr>
              <a:t>         воспитание </a:t>
            </a:r>
            <a:r>
              <a:rPr lang="ru-RU" sz="2900" b="1" dirty="0">
                <a:solidFill>
                  <a:srgbClr val="002060"/>
                </a:solidFill>
              </a:rPr>
              <a:t>у детей чувства любви и уважения к родителям, </a:t>
            </a:r>
            <a:r>
              <a:rPr lang="ru-RU" sz="2900" b="1" dirty="0" smtClean="0">
                <a:solidFill>
                  <a:srgbClr val="002060"/>
                </a:solidFill>
              </a:rPr>
              <a:t> 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b="1" dirty="0" smtClean="0">
                <a:solidFill>
                  <a:srgbClr val="002060"/>
                </a:solidFill>
              </a:rPr>
              <a:t>              гордости </a:t>
            </a:r>
            <a:r>
              <a:rPr lang="ru-RU" sz="2900" b="1" dirty="0">
                <a:solidFill>
                  <a:srgbClr val="002060"/>
                </a:solidFill>
              </a:rPr>
              <a:t>за свою семью</a:t>
            </a:r>
            <a:r>
              <a:rPr lang="ru-RU" sz="2900" b="1" dirty="0" smtClean="0">
                <a:solidFill>
                  <a:srgbClr val="002060"/>
                </a:solidFill>
              </a:rPr>
              <a:t>;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2900" b="1" dirty="0">
              <a:solidFill>
                <a:srgbClr val="002060"/>
              </a:solidFill>
            </a:endParaRPr>
          </a:p>
          <a:p>
            <a:pPr marL="365760" indent="-283464"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900" b="1" dirty="0" smtClean="0">
                <a:solidFill>
                  <a:srgbClr val="002060"/>
                </a:solidFill>
              </a:rPr>
              <a:t>        формирование </a:t>
            </a:r>
            <a:r>
              <a:rPr lang="ru-RU" sz="2900" b="1" dirty="0">
                <a:solidFill>
                  <a:srgbClr val="002060"/>
                </a:solidFill>
              </a:rPr>
              <a:t>у детей представления о семье, как о людях, </a:t>
            </a:r>
            <a:r>
              <a:rPr lang="ru-RU" sz="2900" b="1" dirty="0" smtClean="0">
                <a:solidFill>
                  <a:srgbClr val="002060"/>
                </a:solidFill>
              </a:rPr>
              <a:t> 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b="1" dirty="0" smtClean="0">
                <a:solidFill>
                  <a:srgbClr val="002060"/>
                </a:solidFill>
              </a:rPr>
              <a:t>              которые </a:t>
            </a:r>
            <a:r>
              <a:rPr lang="ru-RU" sz="2900" b="1" dirty="0">
                <a:solidFill>
                  <a:srgbClr val="002060"/>
                </a:solidFill>
              </a:rPr>
              <a:t>любят друг друга, заботятся друг о друге.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900" b="1" dirty="0">
                <a:solidFill>
                  <a:srgbClr val="002060"/>
                </a:solidFill>
              </a:rPr>
              <a:t/>
            </a:r>
            <a:br>
              <a:rPr lang="ru-RU" sz="2900" b="1" dirty="0">
                <a:solidFill>
                  <a:srgbClr val="002060"/>
                </a:solidFill>
              </a:rPr>
            </a:br>
            <a:r>
              <a:rPr lang="ru-RU" sz="2900" b="1" dirty="0">
                <a:solidFill>
                  <a:srgbClr val="002060"/>
                </a:solidFill>
              </a:rPr>
              <a:t/>
            </a:r>
            <a:br>
              <a:rPr lang="ru-RU" sz="2900" b="1" dirty="0">
                <a:solidFill>
                  <a:srgbClr val="002060"/>
                </a:solidFill>
              </a:rPr>
            </a:br>
            <a:endParaRPr lang="ru-RU" sz="29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Прямоугольник 1"/>
          <p:cNvSpPr>
            <a:spLocks noChangeArrowheads="1"/>
          </p:cNvSpPr>
          <p:nvPr/>
        </p:nvSpPr>
        <p:spPr bwMode="auto">
          <a:xfrm>
            <a:off x="3492500" y="188913"/>
            <a:ext cx="28082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Занятие  5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549275"/>
            <a:ext cx="6767513" cy="6062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Творческая лаборатория</a:t>
            </a:r>
          </a:p>
          <a:p>
            <a:pPr marL="457200" indent="-457200" eaLnBrk="0" hangingPunct="0"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 Тема занятия: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«Школа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народной культуры» 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Секционные занятия по фольклору,  хореографии,  вокалу,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театру»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руководители творческих формирований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май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кружковые комнаты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руководители «Народных самодеятельных коллективов»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Прямоугольник 1"/>
          <p:cNvSpPr>
            <a:spLocks noChangeArrowheads="1"/>
          </p:cNvSpPr>
          <p:nvPr/>
        </p:nvSpPr>
        <p:spPr bwMode="auto">
          <a:xfrm>
            <a:off x="3203575" y="188913"/>
            <a:ext cx="35290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  Занятие  6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6375" y="765175"/>
            <a:ext cx="6767513" cy="5668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Семинар-презентация</a:t>
            </a:r>
          </a:p>
          <a:p>
            <a:pPr marL="457200" indent="-457200" eaLnBrk="0" hangingPunct="0">
              <a:defRPr/>
            </a:pPr>
            <a:endParaRPr lang="ru-RU" sz="2000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 Тема занятия: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Формы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организации досуга в КДУ Сергиевского района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»</a:t>
            </a:r>
          </a:p>
          <a:p>
            <a:pPr marL="457200" indent="-457200" eaLnBrk="0" hangingPunct="0">
              <a:defRPr/>
            </a:pP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4.    Дата проведения: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июнь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методисты МАУК «МКДЦ»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813" y="333375"/>
            <a:ext cx="7138987" cy="20161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Формы  организации  досуга</a:t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</a:br>
            <a:r>
              <a:rPr lang="ru-RU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</a:rPr>
              <a:t>    в клубных учреждениях</a:t>
            </a:r>
            <a:endParaRPr lang="ru-RU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anose="020B09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Методический кабинет МБУК МКДЦ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Сергиевск.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704850"/>
            <a:ext cx="8388350" cy="4921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4400" b="1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Конкурсно-досуговые</a:t>
            </a: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программы</a:t>
            </a:r>
            <a:endParaRPr lang="ru-RU" sz="4400" b="1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пользуются популярностью у населения всех возрастов. </a:t>
            </a:r>
          </a:p>
          <a:p>
            <a:pPr marL="0" indent="0" algn="just">
              <a:lnSpc>
                <a:spcPct val="80000"/>
              </a:lnSpc>
              <a:buFont typeface="Wingdings 2" pitchFamily="18" charset="2"/>
              <a:buNone/>
            </a:pPr>
            <a:endParaRPr lang="ru-RU" sz="2200" b="1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</a:pPr>
            <a:r>
              <a:rPr lang="ru-RU" sz="2200" b="1" u="sng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Развлекательные конкурсные программы </a:t>
            </a:r>
            <a:r>
              <a:rPr lang="ru-RU" sz="2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– их целью служит отдых и создание атмосферы хорошего настроения.  Часто  построены в игровой форме. </a:t>
            </a:r>
          </a:p>
          <a:p>
            <a:pPr marL="0" indent="0" algn="just">
              <a:lnSpc>
                <a:spcPct val="80000"/>
              </a:lnSpc>
              <a:buFont typeface="Wingdings 2" pitchFamily="18" charset="2"/>
              <a:buNone/>
            </a:pPr>
            <a:endParaRPr lang="ru-RU" sz="2200" b="1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</a:pPr>
            <a:r>
              <a:rPr lang="ru-RU" sz="2200" b="1" u="sng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Познавательные конкурсные программы </a:t>
            </a:r>
            <a:r>
              <a:rPr lang="ru-RU" sz="2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– их целью служит прежде всего получение новых знаний по определенным темам, расширение кругозора участников. </a:t>
            </a:r>
          </a:p>
          <a:p>
            <a:pPr marL="0" indent="0" algn="just">
              <a:lnSpc>
                <a:spcPct val="80000"/>
              </a:lnSpc>
              <a:buFont typeface="Wingdings 2" pitchFamily="18" charset="2"/>
              <a:buNone/>
            </a:pPr>
            <a:endParaRPr lang="ru-RU" sz="2200" b="1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</a:pPr>
            <a:r>
              <a:rPr lang="ru-RU" sz="2200" b="1" u="sng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Конкурсные шоу-программы </a:t>
            </a:r>
            <a:r>
              <a:rPr lang="ru-RU" sz="2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– это зрелищные концертные программы, целью которых служит выявление победителей в определенных номинациях.</a:t>
            </a:r>
            <a:endParaRPr lang="ru-RU" sz="1900" b="1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7777163" cy="1223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Творческие формирования (кружки)  клубных учреждениях</a:t>
            </a:r>
            <a:endParaRPr lang="ru-RU" sz="4400" b="1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>
            <a:normAutofit lnSpcReduction="10000"/>
          </a:bodyPr>
          <a:lstStyle/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Кружок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–объединение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людей, имеющих общность интересов в сфере творчества, на базе КДУ, основной деятельностью которого является овладение определенными навыками и применение их в жизни. 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Заниматься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кружок участники приходят на добровольной основе, выбирая себе занятие по душе.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Прямоугольник 1"/>
          <p:cNvSpPr>
            <a:spLocks noChangeArrowheads="1"/>
          </p:cNvSpPr>
          <p:nvPr/>
        </p:nvSpPr>
        <p:spPr bwMode="auto">
          <a:xfrm>
            <a:off x="3348038" y="260350"/>
            <a:ext cx="3384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  Занятие 7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765175"/>
            <a:ext cx="7056438" cy="5334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Семинар-практикум по обмену опытом</a:t>
            </a:r>
          </a:p>
          <a:p>
            <a:pPr marL="457200" indent="-457200" algn="just" eaLnBrk="0" hangingPunct="0">
              <a:defRPr/>
            </a:pPr>
            <a:endParaRPr lang="ru-RU" sz="2000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 Тема занятия: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«Формы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и технология проведения массовых мероприятий»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4.    Дата проведения: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июль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руководители КДУ района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013" y="765175"/>
            <a:ext cx="7777162" cy="8636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</a:t>
            </a:r>
            <a:b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Методический кабинет</a:t>
            </a:r>
            <a:b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Муниципального  бюджетного учреждения культуры</a:t>
            </a:r>
            <a:b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«Межпоселенческий культурно-досуговый центр»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113"/>
            <a:ext cx="7232650" cy="45370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  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    Формы массовых мероприятий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     и технология  их проведения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с.Сергиевск. 2013 г.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cs typeface="Estrangelo Edessa" pitchFamily="66" charset="0"/>
              </a:rPr>
              <a:t>1. Формы массовых мероприятий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rgbClr val="4B3E21"/>
                </a:solidFill>
              </a:rPr>
              <a:t>                           </a:t>
            </a:r>
            <a:r>
              <a:rPr lang="ru-RU" sz="2400" b="1" u="sng" smtClean="0">
                <a:solidFill>
                  <a:srgbClr val="4B3E21"/>
                </a:solidFill>
              </a:rPr>
              <a:t>Массовые мероприятия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2000" b="1" smtClean="0">
              <a:solidFill>
                <a:srgbClr val="4B3E21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1700" b="1" smtClean="0">
                <a:solidFill>
                  <a:srgbClr val="002060"/>
                </a:solidFill>
              </a:rPr>
              <a:t>*    Предназначены для всех желающих, а не для какой-то ограниченной группы лиц.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1700" b="1" smtClean="0">
                <a:solidFill>
                  <a:srgbClr val="002060"/>
                </a:solidFill>
              </a:rPr>
              <a:t>Происходят на свежем воздухе: на стадионах, в парках, площадях.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1700" b="1" smtClean="0">
                <a:solidFill>
                  <a:srgbClr val="002060"/>
                </a:solidFill>
              </a:rPr>
              <a:t>Их проведение связано со знаменательными событиями в культурной, политической или общественной жизни.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1700" b="1" smtClean="0">
                <a:solidFill>
                  <a:srgbClr val="002060"/>
                </a:solidFill>
              </a:rPr>
              <a:t>Примерами являются масленичные гулянья, концерты, посвященные Дню молодёжи, а также митинги-праздники в честь Дня Победы.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endParaRPr lang="ru-RU" sz="17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rgbClr val="C00000"/>
                </a:solidFill>
              </a:rPr>
              <a:t>                                           </a:t>
            </a:r>
            <a:r>
              <a:rPr lang="ru-RU" sz="2400" b="1" u="sng" smtClean="0">
                <a:solidFill>
                  <a:srgbClr val="C00000"/>
                </a:solidFill>
              </a:rPr>
              <a:t>Требования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2400" b="1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600" b="1" smtClean="0">
                <a:solidFill>
                  <a:srgbClr val="00B050"/>
                </a:solidFill>
              </a:rPr>
              <a:t>                    Динамичность, эмоциональность,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600" b="1" smtClean="0">
                <a:solidFill>
                  <a:srgbClr val="00B050"/>
                </a:solidFill>
              </a:rPr>
              <a:t>                     зрелищность, содержательность.</a:t>
            </a:r>
            <a:endParaRPr lang="ru-RU" sz="2600" smtClean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</a:pPr>
            <a:endParaRPr lang="ru-RU" sz="27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7077472" cy="1143000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7200000" scaled="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Примеры массовых мероприятий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8175" y="1916113"/>
            <a:ext cx="6335713" cy="4608512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7200000" scaled="0"/>
          </a:gradFill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</a:t>
            </a:r>
            <a:r>
              <a:rPr lang="ru-RU" b="1" u="sng" dirty="0" smtClean="0">
                <a:solidFill>
                  <a:schemeClr val="accent3">
                    <a:lumMod val="50000"/>
                  </a:schemeClr>
                </a:solidFill>
              </a:rPr>
              <a:t>День села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/>
              <a:t>     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День села- праздник всех живущих в селе и  гостей, посетивших его. Это одно из самых любимых событий. В этот день подводят итоги и строят планы на будущее. Интересные конкурсы с призами, награждение лучших в профессии, концерты и фейерверки, открытия новых объектов – это лишь стандартная часть праздника.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День села. 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4725144"/>
            <a:ext cx="2328259" cy="17461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Прямоугольник 1"/>
          <p:cNvSpPr>
            <a:spLocks noChangeArrowheads="1"/>
          </p:cNvSpPr>
          <p:nvPr/>
        </p:nvSpPr>
        <p:spPr bwMode="auto">
          <a:xfrm>
            <a:off x="3635375" y="333375"/>
            <a:ext cx="3889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Занятие  8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913" y="981075"/>
            <a:ext cx="7345362" cy="55451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Аналитический  час</a:t>
            </a:r>
          </a:p>
          <a:p>
            <a:pPr marL="457200" indent="-457200" algn="just" eaLnBrk="0" hangingPunct="0">
              <a:defRPr/>
            </a:pPr>
            <a:endParaRPr lang="ru-RU" sz="2000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 startAt="2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Тема занятия: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Итоги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летней кампании по работе с детьми и подростками. Проблемы и пути их решения. Панорама интересных мероприятий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»</a:t>
            </a:r>
          </a:p>
          <a:p>
            <a:pPr marL="457200" indent="-457200" algn="just" eaLnBrk="0" hangingPunct="0">
              <a:buFontTx/>
              <a:buAutoNum type="arabicPeriod" startAt="2"/>
              <a:defRPr/>
            </a:pPr>
            <a:endParaRPr lang="ru-RU" sz="24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4.    Дата проведения: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август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руководители КДУ 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Прямоугольник 1"/>
          <p:cNvSpPr>
            <a:spLocks noChangeArrowheads="1"/>
          </p:cNvSpPr>
          <p:nvPr/>
        </p:nvSpPr>
        <p:spPr bwMode="auto">
          <a:xfrm>
            <a:off x="3851275" y="260350"/>
            <a:ext cx="24765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9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890588"/>
            <a:ext cx="7343775" cy="51387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Выездной семинар. Мастер-класс</a:t>
            </a:r>
          </a:p>
          <a:p>
            <a:pPr marL="457200" indent="-457200" eaLnBrk="0" hangingPunct="0">
              <a:defRPr/>
            </a:pPr>
            <a:endParaRPr lang="ru-RU" sz="2000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 Тема занятия: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Методика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работы с эстрадными вокальными коллективами»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художественные руководители,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руководители  эстрадных коллективов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4.    Дата проведения: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сентябрь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Серноводский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ДК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руководитель Народного вокального ансамбля «Нежность»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1"/>
          <p:cNvSpPr>
            <a:spLocks noChangeArrowheads="1"/>
          </p:cNvSpPr>
          <p:nvPr/>
        </p:nvSpPr>
        <p:spPr bwMode="auto">
          <a:xfrm>
            <a:off x="3492500" y="260350"/>
            <a:ext cx="3527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 Занятие  10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765175"/>
            <a:ext cx="7345363" cy="5668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Семинарское занятие </a:t>
            </a:r>
          </a:p>
          <a:p>
            <a:pPr marL="457200" indent="-457200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Театрализованное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представление как форма массового искусства»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октябрь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6.    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директор МАУК «МКДЦ»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ru-RU" sz="5400" dirty="0" smtClean="0">
              <a:solidFill>
                <a:srgbClr val="895D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895D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Театрализованное  представление                      как форма массового  искусства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dirty="0" smtClean="0">
                <a:solidFill>
                  <a:srgbClr val="895D1D"/>
                </a:solidFill>
              </a:rPr>
              <a:t>                       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>
                <a:solidFill>
                  <a:srgbClr val="895D1D"/>
                </a:solidFill>
              </a:rPr>
              <a:t> </a:t>
            </a:r>
            <a:r>
              <a:rPr lang="ru-RU" sz="2000" dirty="0" smtClean="0">
                <a:solidFill>
                  <a:srgbClr val="895D1D"/>
                </a:solidFill>
              </a:rPr>
              <a:t>                                        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>
              <a:solidFill>
                <a:srgbClr val="895D1D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rgbClr val="895D1D"/>
                </a:solidFill>
              </a:rPr>
              <a:t>                                                Сергиевск. 2013</a:t>
            </a:r>
            <a:endParaRPr lang="ru-RU" sz="2000" dirty="0">
              <a:solidFill>
                <a:srgbClr val="895D1D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975" y="260350"/>
            <a:ext cx="7756525" cy="13636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                        Методический   кабинет</a:t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>                  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>Муниципального бюджетного учреждения культуры</a:t>
            </a:r>
            <a:b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>                                  «</a:t>
            </a:r>
            <a:r>
              <a:rPr lang="ru-RU" sz="2000" dirty="0" err="1" smtClean="0">
                <a:solidFill>
                  <a:schemeClr val="tx2">
                    <a:satMod val="130000"/>
                  </a:schemeClr>
                </a:solidFill>
              </a:rPr>
              <a:t>Межпоселенческий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</a:rPr>
              <a:t> культурно-досуговый центр»</a:t>
            </a:r>
            <a:endParaRPr lang="ru-RU" sz="20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650" y="2276475"/>
            <a:ext cx="7745413" cy="3878263"/>
          </a:xfrm>
        </p:spPr>
        <p:txBody>
          <a:bodyPr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самая ёмкая </a:t>
            </a:r>
            <a:r>
              <a:rPr lang="ru-RU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многогранная форма массового искусства, включающая в себя поэзию, музыку, театр, декорационное искусство, хореографию, кино и пиротехнику, а так же некоторые формы спорта – художественную гимнастику, массовые гимнастические выступления, танцы на льду и пр.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975" y="260350"/>
            <a:ext cx="8455025" cy="13636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br>
              <a:rPr lang="ru-RU" sz="4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Театрализованные представления</a:t>
            </a:r>
            <a:endParaRPr lang="ru-RU" sz="4000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Прямоугольник 1"/>
          <p:cNvSpPr>
            <a:spLocks noChangeArrowheads="1"/>
          </p:cNvSpPr>
          <p:nvPr/>
        </p:nvSpPr>
        <p:spPr bwMode="auto">
          <a:xfrm>
            <a:off x="3635375" y="333375"/>
            <a:ext cx="2736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11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704850"/>
            <a:ext cx="7127875" cy="4770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Семинар-тренинг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Методика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проведения социологических опросов»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ноябрь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6.    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76475"/>
            <a:ext cx="7772400" cy="17287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endParaRPr lang="ru-RU" b="1" dirty="0">
              <a:solidFill>
                <a:schemeClr val="accent3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7407275" cy="1752600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1200" b="1" dirty="0" smtClean="0">
                <a:solidFill>
                  <a:srgbClr val="C00000"/>
                </a:solidFill>
                <a:latin typeface="Garamond" pitchFamily="18" charset="0"/>
              </a:rPr>
              <a:t>Проект  социологического исследования</a:t>
            </a:r>
            <a:r>
              <a:rPr lang="ru-RU" sz="5800" b="1" dirty="0" smtClean="0">
                <a:solidFill>
                  <a:srgbClr val="C00000"/>
                </a:solidFill>
                <a:latin typeface="Garamond" pitchFamily="18" charset="0"/>
              </a:rPr>
              <a:t/>
            </a:r>
            <a:br>
              <a:rPr lang="ru-RU" sz="5800" b="1" dirty="0" smtClean="0">
                <a:solidFill>
                  <a:srgbClr val="C00000"/>
                </a:solidFill>
                <a:latin typeface="Garamond" pitchFamily="18" charset="0"/>
              </a:rPr>
            </a:br>
            <a:endParaRPr lang="ru-RU" sz="5800" b="1" dirty="0" smtClean="0">
              <a:solidFill>
                <a:srgbClr val="C00000"/>
              </a:solidFill>
              <a:latin typeface="Garamond" pitchFamily="18" charset="0"/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solidFill>
                <a:srgbClr val="C00000"/>
              </a:solidFill>
              <a:latin typeface="Garamond" pitchFamily="18" charset="0"/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1200" b="1" dirty="0" smtClean="0">
                <a:solidFill>
                  <a:schemeClr val="accent3">
                    <a:lumMod val="75000"/>
                  </a:schemeClr>
                </a:solidFill>
                <a:latin typeface="Impact" pitchFamily="34" charset="0"/>
              </a:rPr>
              <a:t>«Удовлетворённость      населения работой      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1200" b="1" dirty="0" smtClean="0">
                <a:solidFill>
                  <a:schemeClr val="accent3">
                    <a:lumMod val="75000"/>
                  </a:schemeClr>
                </a:solidFill>
                <a:latin typeface="Impact" pitchFamily="34" charset="0"/>
              </a:rPr>
              <a:t>                     клубных    учреждений</a:t>
            </a:r>
            <a:br>
              <a:rPr lang="ru-RU" sz="11200" b="1" dirty="0" smtClean="0">
                <a:solidFill>
                  <a:schemeClr val="accent3">
                    <a:lumMod val="75000"/>
                  </a:schemeClr>
                </a:solidFill>
                <a:latin typeface="Impact" pitchFamily="34" charset="0"/>
              </a:rPr>
            </a:br>
            <a:r>
              <a:rPr lang="ru-RU" sz="11200" b="1" dirty="0" smtClean="0">
                <a:solidFill>
                  <a:schemeClr val="accent3">
                    <a:lumMod val="75000"/>
                  </a:schemeClr>
                </a:solidFill>
                <a:latin typeface="Impact" pitchFamily="34" charset="0"/>
              </a:rPr>
              <a:t>муниципального      района Сергиевский»</a:t>
            </a:r>
            <a:br>
              <a:rPr lang="ru-RU" sz="11200" b="1" dirty="0" smtClean="0">
                <a:solidFill>
                  <a:schemeClr val="accent3">
                    <a:lumMod val="75000"/>
                  </a:schemeClr>
                </a:solidFill>
                <a:latin typeface="Impact" pitchFamily="34" charset="0"/>
              </a:rPr>
            </a:br>
            <a:r>
              <a:rPr lang="ru-RU" sz="11200" b="1" dirty="0" smtClean="0">
                <a:solidFill>
                  <a:schemeClr val="accent3">
                    <a:lumMod val="75000"/>
                  </a:schemeClr>
                </a:solidFill>
                <a:latin typeface="Impact" pitchFamily="34" charset="0"/>
              </a:rPr>
              <a:t> </a:t>
            </a:r>
            <a:endParaRPr lang="ru-RU" sz="11200" dirty="0"/>
          </a:p>
        </p:txBody>
      </p:sp>
      <p:sp>
        <p:nvSpPr>
          <p:cNvPr id="62467" name="TextBox 3"/>
          <p:cNvSpPr txBox="1">
            <a:spLocks noChangeArrowheads="1"/>
          </p:cNvSpPr>
          <p:nvPr/>
        </p:nvSpPr>
        <p:spPr bwMode="auto">
          <a:xfrm>
            <a:off x="1331913" y="476250"/>
            <a:ext cx="6877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orbel" pitchFamily="34" charset="0"/>
              </a:rPr>
              <a:t>        Методический        кабинет          МБУК    МКДЦ</a:t>
            </a:r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3924300" y="6021388"/>
            <a:ext cx="1343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2060"/>
                </a:solidFill>
                <a:latin typeface="Corbel" pitchFamily="34" charset="0"/>
              </a:rPr>
              <a:t>        2012 г.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9000000" scaled="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u="sng" dirty="0" smtClean="0">
                <a:solidFill>
                  <a:srgbClr val="FF0000"/>
                </a:solidFill>
              </a:rPr>
              <a:t>Цель исследования:</a:t>
            </a:r>
            <a:br>
              <a:rPr lang="ru-RU" b="1" u="sng" dirty="0" smtClean="0">
                <a:solidFill>
                  <a:srgbClr val="FF0000"/>
                </a:solidFill>
              </a:rPr>
            </a:b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772816"/>
            <a:ext cx="7056784" cy="4353347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9000000" scaled="0"/>
          </a:gra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10000"/>
          </a:bodyPr>
          <a:lstStyle/>
          <a:p>
            <a:pPr marL="365760" indent="-283464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Определить, при каких условиях взаимодействия и координации действий клубных работников и различных социальных категорий населения может быть создан новый инструментарий, который станет наиболее перспективным в сфере развития  совершенствования системы организации полноценного досуга.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satMod val="130000"/>
                  </a:schemeClr>
                </a:solidFill>
              </a:rPr>
              <a:t>      </a:t>
            </a:r>
            <a:r>
              <a:rPr lang="ru-RU" sz="2800" b="1" dirty="0" smtClean="0">
                <a:solidFill>
                  <a:srgbClr val="002060"/>
                </a:solidFill>
              </a:rPr>
              <a:t>Общее число участников исследования- </a:t>
            </a:r>
            <a:r>
              <a:rPr lang="ru-RU" sz="2800" b="1" dirty="0" smtClean="0">
                <a:solidFill>
                  <a:srgbClr val="C00000"/>
                </a:solidFill>
              </a:rPr>
              <a:t>427 человек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 Из них: женщин- </a:t>
            </a:r>
            <a:r>
              <a:rPr lang="ru-RU" sz="2800" b="1" dirty="0" smtClean="0">
                <a:solidFill>
                  <a:srgbClr val="C00000"/>
                </a:solidFill>
              </a:rPr>
              <a:t>280</a:t>
            </a:r>
            <a:r>
              <a:rPr lang="ru-RU" sz="2800" b="1" dirty="0" smtClean="0">
                <a:solidFill>
                  <a:srgbClr val="002060"/>
                </a:solidFill>
              </a:rPr>
              <a:t>    или </a:t>
            </a:r>
            <a:r>
              <a:rPr lang="ru-RU" sz="2800" b="1" dirty="0" smtClean="0">
                <a:solidFill>
                  <a:srgbClr val="C00000"/>
                </a:solidFill>
              </a:rPr>
              <a:t>65,6%</a:t>
            </a:r>
            <a:r>
              <a:rPr lang="ru-RU" sz="2800" b="1" dirty="0" smtClean="0">
                <a:solidFill>
                  <a:srgbClr val="002060"/>
                </a:solidFill>
              </a:rPr>
              <a:t>          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 мужчин- </a:t>
            </a:r>
            <a:r>
              <a:rPr lang="ru-RU" sz="2800" b="1" dirty="0" smtClean="0">
                <a:solidFill>
                  <a:srgbClr val="C00000"/>
                </a:solidFill>
              </a:rPr>
              <a:t>147  </a:t>
            </a:r>
            <a:r>
              <a:rPr lang="ru-RU" sz="2800" b="1" dirty="0" smtClean="0">
                <a:solidFill>
                  <a:srgbClr val="002060"/>
                </a:solidFill>
              </a:rPr>
              <a:t>  или  </a:t>
            </a:r>
            <a:r>
              <a:rPr lang="ru-RU" sz="2800" b="1" dirty="0" smtClean="0">
                <a:solidFill>
                  <a:srgbClr val="C00000"/>
                </a:solidFill>
              </a:rPr>
              <a:t>34,4%</a:t>
            </a:r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45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4515" name="Rectangle 2"/>
          <p:cNvSpPr>
            <a:spLocks noChangeArrowheads="1"/>
          </p:cNvSpPr>
          <p:nvPr/>
        </p:nvSpPr>
        <p:spPr bwMode="auto">
          <a:xfrm>
            <a:off x="0" y="52228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graphicFrame>
        <p:nvGraphicFramePr>
          <p:cNvPr id="64516" name="Диаграмма 4"/>
          <p:cNvGraphicFramePr>
            <a:graphicFrameLocks/>
          </p:cNvGraphicFramePr>
          <p:nvPr/>
        </p:nvGraphicFramePr>
        <p:xfrm>
          <a:off x="849313" y="1649413"/>
          <a:ext cx="7734300" cy="4351337"/>
        </p:xfrm>
        <a:graphic>
          <a:graphicData uri="http://schemas.openxmlformats.org/presentationml/2006/ole">
            <p:oleObj spid="_x0000_s64516" r:id="rId3" imgW="7736494" imgH="4346825" progId="Excel.Chart.8">
              <p:embed/>
            </p:oleObj>
          </a:graphicData>
        </a:graphic>
      </p:graphicFrame>
      <p:sp>
        <p:nvSpPr>
          <p:cNvPr id="64517" name="Rectangle 3"/>
          <p:cNvSpPr>
            <a:spLocks noChangeArrowheads="1"/>
          </p:cNvSpPr>
          <p:nvPr/>
        </p:nvSpPr>
        <p:spPr bwMode="auto">
          <a:xfrm>
            <a:off x="457200" y="2543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Прямоугольник 1"/>
          <p:cNvSpPr>
            <a:spLocks noChangeArrowheads="1"/>
          </p:cNvSpPr>
          <p:nvPr/>
        </p:nvSpPr>
        <p:spPr bwMode="auto">
          <a:xfrm>
            <a:off x="3492500" y="188913"/>
            <a:ext cx="2592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Занятие  12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704850"/>
            <a:ext cx="6840538" cy="49863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Круглый стол</a:t>
            </a:r>
          </a:p>
          <a:p>
            <a:pPr marL="457200" indent="-457200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 Тема занятия: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Состояние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и перспектива развития клубных учреждений Сергиевского района»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декабрь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6.    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директор МАУК «МКДЦ»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Прямоугольник 1"/>
          <p:cNvSpPr>
            <a:spLocks noChangeArrowheads="1"/>
          </p:cNvSpPr>
          <p:nvPr/>
        </p:nvSpPr>
        <p:spPr bwMode="auto">
          <a:xfrm>
            <a:off x="3635375" y="260350"/>
            <a:ext cx="2952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 b="1">
              <a:solidFill>
                <a:srgbClr val="C00000"/>
              </a:solidFill>
              <a:latin typeface="Corbel" pitchFamily="34" charset="0"/>
            </a:endParaRPr>
          </a:p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Занятие  13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138" y="0"/>
            <a:ext cx="4470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2-й   год  обучения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350" y="520700"/>
            <a:ext cx="7056438" cy="64008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   Вид занятия : 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Аналитический  час</a:t>
            </a:r>
          </a:p>
          <a:p>
            <a:pPr marL="457200" indent="-457200" eaLnBrk="0" hangingPunct="0">
              <a:defRPr/>
            </a:pPr>
            <a:endParaRPr lang="ru-RU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 Тема занятия: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1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.«Информационно-аналитический отчет о деятельности клубных учреждений района за 2013 г».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 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2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. «План работы МБУК МКДЦ на 2014 год. Приоритетные направления развития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3. «Нормативное сопровождение к основным районным мероприятиям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».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eaLnBrk="0" hangingPunct="0">
              <a:buFontTx/>
              <a:buAutoNum type="arabicPeriod" startAt="2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endParaRPr lang="ru-RU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4.    Дата проведения:   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Январь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Прямоугольник 1"/>
          <p:cNvSpPr>
            <a:spLocks noChangeArrowheads="1"/>
          </p:cNvSpPr>
          <p:nvPr/>
        </p:nvSpPr>
        <p:spPr bwMode="auto">
          <a:xfrm>
            <a:off x="3419475" y="188913"/>
            <a:ext cx="324008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Занятие  14</a:t>
            </a:r>
          </a:p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890588"/>
            <a:ext cx="6624638" cy="48307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Семинарское занятие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Особенности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режиссуры массовых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мероприятий. Масленица»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февраль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6.    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директор МАУК «МКДЦ»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ChangeArrowheads="1"/>
          </p:cNvSpPr>
          <p:nvPr/>
        </p:nvSpPr>
        <p:spPr bwMode="auto">
          <a:xfrm>
            <a:off x="1476375" y="-2835275"/>
            <a:ext cx="6365875" cy="614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</a:p>
          <a:p>
            <a:pPr algn="just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Методический  кабинет</a:t>
            </a:r>
            <a:endParaRPr lang="ru-RU" sz="800"/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Муниципального бюджетного учреждения культуры</a:t>
            </a:r>
            <a:endParaRPr lang="ru-RU" sz="800"/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«Межпоселенческий культурно-досуговый центр»</a:t>
            </a:r>
            <a:endParaRPr lang="ru-RU" sz="800"/>
          </a:p>
          <a:p>
            <a:pPr algn="just" eaLnBrk="0" hangingPunct="0"/>
            <a:r>
              <a:rPr lang="ru-RU" sz="11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"/>
          </a:p>
          <a:p>
            <a:pPr algn="just" eaLnBrk="0" hangingPunct="0"/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 eaLnBrk="0" hangingPunct="0"/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Особенности  режиссуры</a:t>
            </a:r>
            <a:endParaRPr lang="ru-RU" sz="800"/>
          </a:p>
          <a:p>
            <a:pPr algn="just" eaLnBrk="0" hangingPunct="0"/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массовых мероприятий</a:t>
            </a:r>
            <a:endParaRPr lang="ru-RU" sz="800"/>
          </a:p>
          <a:p>
            <a:pPr algn="just" eaLnBrk="0" hangingPunct="0"/>
            <a:r>
              <a:rPr lang="ru-RU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/>
          </a:p>
        </p:txBody>
      </p:sp>
      <p:pic>
        <p:nvPicPr>
          <p:cNvPr id="68610" name="Рисунок 1" descr="j02165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2997200"/>
            <a:ext cx="28194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692275" y="3727450"/>
            <a:ext cx="4319588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endParaRPr lang="ru-RU" sz="800"/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800"/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endParaRPr lang="ru-RU" sz="800"/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Сергиевск.2013</a:t>
            </a:r>
            <a:endParaRPr lang="ru-RU" sz="800"/>
          </a:p>
          <a:p>
            <a:pPr eaLnBrk="0" hangingPunct="0"/>
            <a:endParaRPr lang="ru-RU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Прямоугольник 1"/>
          <p:cNvSpPr>
            <a:spLocks noChangeArrowheads="1"/>
          </p:cNvSpPr>
          <p:nvPr/>
        </p:nvSpPr>
        <p:spPr bwMode="auto">
          <a:xfrm>
            <a:off x="3563938" y="115888"/>
            <a:ext cx="27368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Занятие  15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7813" y="704850"/>
            <a:ext cx="7272337" cy="584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  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Актуальная консультация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Методические рекомендации по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подготовке и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проведению отчётного концерта коллективов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художественной самодеятельности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культурно-досугового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учреждения»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руководители творческих формирований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март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6.    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5"/>
          <p:cNvSpPr>
            <a:spLocks noChangeArrowheads="1"/>
          </p:cNvSpPr>
          <p:nvPr/>
        </p:nvSpPr>
        <p:spPr bwMode="auto">
          <a:xfrm>
            <a:off x="0" y="-3125788"/>
            <a:ext cx="8767763" cy="670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Методический  кабинет</a:t>
            </a:r>
            <a:endParaRPr lang="ru-RU" sz="800"/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Муниципального бюджетного учреждения культуры</a:t>
            </a:r>
            <a:endParaRPr lang="ru-RU" sz="800"/>
          </a:p>
          <a:p>
            <a:pPr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«Межпоселенческий культурно-досуговый центр»</a:t>
            </a:r>
            <a:endParaRPr lang="ru-RU" sz="800"/>
          </a:p>
          <a:p>
            <a:pPr eaLnBrk="0" hangingPunct="0"/>
            <a:r>
              <a:rPr lang="ru-RU" sz="140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</a:t>
            </a:r>
          </a:p>
          <a:p>
            <a:pPr eaLnBrk="0" hangingPunct="0"/>
            <a:r>
              <a:rPr lang="ru-RU" sz="140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eaLnBrk="0" hangingPunct="0"/>
            <a:endParaRPr lang="ru-RU" sz="140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1400" b="1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600" b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                                  Методические рекомендации</a:t>
            </a:r>
            <a:endParaRPr lang="ru-RU" sz="800"/>
          </a:p>
          <a:p>
            <a:pPr eaLnBrk="0" hangingPunct="0"/>
            <a:r>
              <a:rPr lang="ru-RU" sz="2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по подготовке и проведению</a:t>
            </a:r>
            <a:r>
              <a:rPr lang="ru-RU" sz="800"/>
              <a:t>   </a:t>
            </a:r>
            <a:r>
              <a:rPr lang="ru-RU" sz="2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отчётного концерта</a:t>
            </a:r>
            <a:endParaRPr lang="ru-RU" sz="800"/>
          </a:p>
          <a:p>
            <a:pPr eaLnBrk="0" hangingPunct="0"/>
            <a:r>
              <a:rPr lang="ru-RU" sz="2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коллективов художественной самодеятельности </a:t>
            </a:r>
          </a:p>
          <a:p>
            <a:pPr eaLnBrk="0" hangingPunct="0"/>
            <a:r>
              <a:rPr lang="ru-RU" sz="2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культурно-досугового учреждения</a:t>
            </a:r>
            <a:endParaRPr lang="ru-RU" sz="800"/>
          </a:p>
          <a:p>
            <a:pPr eaLnBrk="0" hangingPunct="0"/>
            <a:endParaRPr lang="ru-RU"/>
          </a:p>
        </p:txBody>
      </p:sp>
      <p:pic>
        <p:nvPicPr>
          <p:cNvPr id="70658" name="Picture 4" descr="Копия Областной фестиваль Расцвела под окошком 0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573463"/>
            <a:ext cx="34385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6"/>
          <p:cNvSpPr>
            <a:spLocks noChangeArrowheads="1"/>
          </p:cNvSpPr>
          <p:nvPr/>
        </p:nvSpPr>
        <p:spPr bwMode="auto">
          <a:xfrm>
            <a:off x="2411413" y="5086350"/>
            <a:ext cx="5184775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                       </a:t>
            </a: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                        </a:t>
            </a:r>
          </a:p>
          <a:p>
            <a:endParaRPr lang="ru-RU" sz="1400" b="1">
              <a:solidFill>
                <a:srgbClr val="002060"/>
              </a:solidFill>
              <a:cs typeface="Times New Roman" pitchFamily="18" charset="0"/>
            </a:endParaRPr>
          </a:p>
          <a:p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              </a:t>
            </a:r>
          </a:p>
          <a:p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                   </a:t>
            </a:r>
          </a:p>
          <a:p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                    с.Сергиевск.2013</a:t>
            </a:r>
            <a:r>
              <a:rPr lang="ru-RU" sz="800"/>
              <a:t> </a:t>
            </a:r>
            <a:endParaRPr lang="ru-RU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1258888" y="49213"/>
            <a:ext cx="7885112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  <a:p>
            <a:pPr algn="just"/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Памятка</a:t>
            </a:r>
            <a:endParaRPr lang="ru-RU"/>
          </a:p>
          <a:p>
            <a:pPr algn="just"/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по подготовке и проведению отчётного концерта коллективов    </a:t>
            </a:r>
          </a:p>
          <a:p>
            <a:pPr algn="just"/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художественной самодеятельности культурно-досугового учреждения</a:t>
            </a:r>
            <a:endParaRPr lang="ru-RU"/>
          </a:p>
          <a:p>
            <a:pPr algn="just" eaLnBrk="0" hangingPunct="0"/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Основные этапы организации и проведения отчетного концерта:</a:t>
            </a:r>
            <a:endParaRPr lang="ru-RU" sz="8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определить тему (форму проведения) концерта;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определить дату, время и место проведения концерта;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составить программу и сценарий концерта;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посмотреть и отобрать концертные номера;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продумать текст конферанса и подготовить ведущих;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подготовить и распространить пригласительные билеты;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оформить и вывесить афиши;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провести репетицию концерта;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провести концерт;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последействие.</a:t>
            </a:r>
            <a:endParaRPr lang="ru-RU" sz="1200"/>
          </a:p>
          <a:p>
            <a:pPr algn="just" eaLnBrk="0" hangingPunct="0"/>
            <a:r>
              <a:rPr 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этап. Определение темы и формы проведения отчётного концерта.</a:t>
            </a:r>
            <a:endParaRPr lang="ru-RU" sz="1200"/>
          </a:p>
          <a:p>
            <a:pPr algn="just" eaLnBrk="0" hangingPunct="0"/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определении темы (формы проведения) концерта необходимо учитывать: актуальные задачи деятельности культурно-досугового учреждения и особенности аудитории.</a:t>
            </a:r>
            <a:endParaRPr lang="ru-RU" sz="1200"/>
          </a:p>
          <a:p>
            <a:pPr algn="just" eaLnBrk="0" hangingPunct="0"/>
            <a:r>
              <a:rPr 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этап. Определение даты, времени и места проведения отчётного концерта.</a:t>
            </a:r>
            <a:endParaRPr lang="ru-RU" sz="1200"/>
          </a:p>
          <a:p>
            <a:pPr algn="just" eaLnBrk="0" hangingPunct="0"/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Определяя дату и время проведения концерта, необходимо учесть: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недели, выходные и праздничные дни;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возможность посещения концерта жителями;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тему концерта.</a:t>
            </a:r>
            <a:endParaRPr lang="ru-RU" sz="1200"/>
          </a:p>
          <a:p>
            <a:pPr algn="just" eaLnBrk="0" hangingPunct="0"/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Оптимальным для проведения концерта является время с 17 часов в рабочие дни и 12-14 часов в выходные и праздничные. Местом проведения концерта может быть: концертный зал, открытая сцена на улице, большая уличная площадка. </a:t>
            </a:r>
            <a:endParaRPr lang="ru-RU" sz="1200"/>
          </a:p>
          <a:p>
            <a:pPr algn="just" eaLnBrk="0" hangingPunct="0"/>
            <a:r>
              <a:rPr lang="ru-RU" sz="12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этап. Составление программы и сценария отчётного концерта.</a:t>
            </a:r>
            <a:endParaRPr lang="ru-RU" sz="1200"/>
          </a:p>
          <a:p>
            <a:pPr algn="just" eaLnBrk="0" hangingPunct="0"/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составлении программы концерта необходимо соблюдать следующие правила: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концерт должен начинаться и составляться «ярким» массовым номером;</a:t>
            </a:r>
            <a:endParaRPr lang="ru-RU" sz="1200"/>
          </a:p>
          <a:p>
            <a:pPr algn="just" eaLnBrk="0" hangingPunct="0">
              <a:buFontTx/>
              <a:buChar char="•"/>
            </a:pP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концерт должен состоять из различных по жанрам и стилям номеров; нельзя ставить подряд однотипные номера; нельзя после массового номера, сопровождаемого громкой музыкой, ставить выступление солиста.</a:t>
            </a:r>
            <a:endParaRPr lang="ru-RU"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Прямоугольник 1"/>
          <p:cNvSpPr>
            <a:spLocks noChangeArrowheads="1"/>
          </p:cNvSpPr>
          <p:nvPr/>
        </p:nvSpPr>
        <p:spPr bwMode="auto">
          <a:xfrm>
            <a:off x="3563938" y="188913"/>
            <a:ext cx="3311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16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242888"/>
            <a:ext cx="6983413" cy="5664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    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Методическая ориентировка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Методика проведения Клубного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дня»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апрель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методисты МАУК «МКДЦ»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827088" y="-371475"/>
            <a:ext cx="74898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</a:t>
            </a:r>
          </a:p>
          <a:p>
            <a:pPr algn="ctr">
              <a:defRPr/>
            </a:pPr>
            <a:endParaRPr lang="ru-RU" b="1" dirty="0">
              <a:solidFill>
                <a:srgbClr val="000000"/>
              </a:solidFill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algn="ctr">
              <a:defRPr/>
            </a:pPr>
            <a:endParaRPr lang="ru-RU" b="1" dirty="0">
              <a:solidFill>
                <a:srgbClr val="000000"/>
              </a:solidFill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М</a:t>
            </a:r>
            <a:r>
              <a:rPr lang="ru-RU" b="1" dirty="0" bmk="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етодика подготовки и проведения клубного дня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1476375" y="863600"/>
            <a:ext cx="7199313" cy="5354638"/>
          </a:xfrm>
          <a:prstGeom prst="rect">
            <a:avLst/>
          </a:prstGeom>
          <a:solidFill>
            <a:srgbClr val="F9F9F9"/>
          </a:solidFill>
          <a:ln w="9525">
            <a:noFill/>
            <a:miter lim="800000"/>
            <a:headEnd/>
            <a:tailEnd/>
          </a:ln>
          <a:effectLst/>
        </p:spPr>
        <p:txBody>
          <a:bodyPr lIns="53958" rIns="53958" anchor="ctr">
            <a:spAutoFit/>
          </a:bodyPr>
          <a:lstStyle/>
          <a:p>
            <a:pPr algn="just"/>
            <a:r>
              <a:rPr lang="ru-RU" sz="16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Клубный день </a:t>
            </a:r>
            <a:r>
              <a:rPr lang="ru-RU" sz="1400" b="1">
                <a:solidFill>
                  <a:srgbClr val="835E0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- специально организованное массовое мероприятие для учащихся детского объединения, содержательно расширяющее тематику основного учебно-воспитательного процесса.</a:t>
            </a:r>
          </a:p>
          <a:p>
            <a:pPr algn="just"/>
            <a:endParaRPr lang="ru-RU" sz="1400" b="1">
              <a:solidFill>
                <a:srgbClr val="835E01"/>
              </a:solidFill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algn="just"/>
            <a:r>
              <a:rPr lang="ru-RU" sz="16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Содержанием клубного </a:t>
            </a:r>
            <a:r>
              <a:rPr lang="ru-RU" sz="1400" b="1">
                <a:solidFill>
                  <a:srgbClr val="835E0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дня может стать интересная и необходимая информация, связанная с основной образовательной программой, но передача ее детям требует дополнительных условий (т.е. в основное учебное время не может быть полноценно изложена).</a:t>
            </a:r>
            <a:endParaRPr lang="ru-RU" sz="1400" b="1">
              <a:solidFill>
                <a:srgbClr val="835E01"/>
              </a:solidFill>
              <a:ea typeface="Times New Roman" pitchFamily="18" charset="0"/>
              <a:cs typeface="Courier New" pitchFamily="49" charset="0"/>
            </a:endParaRPr>
          </a:p>
          <a:p>
            <a:pPr algn="just" eaLnBrk="0" hangingPunct="0"/>
            <a:r>
              <a:rPr lang="ru-RU" sz="1400" b="1">
                <a:solidFill>
                  <a:srgbClr val="835E0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</a:t>
            </a:r>
          </a:p>
          <a:p>
            <a:pPr algn="just" eaLnBrk="0" hangingPunct="0"/>
            <a:r>
              <a:rPr lang="ru-RU" sz="1400" b="1">
                <a:solidFill>
                  <a:srgbClr val="835E0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К таким </a:t>
            </a:r>
            <a:r>
              <a:rPr lang="ru-RU" sz="16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дополнительным условиям </a:t>
            </a:r>
            <a:r>
              <a:rPr lang="ru-RU" sz="1400" b="1">
                <a:solidFill>
                  <a:srgbClr val="835E0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можно отнести:</a:t>
            </a:r>
          </a:p>
          <a:p>
            <a:pPr algn="just" eaLnBrk="0" hangingPunct="0"/>
            <a:endParaRPr lang="ru-RU" sz="1400" b="1">
              <a:solidFill>
                <a:srgbClr val="835E01"/>
              </a:solidFill>
            </a:endParaRPr>
          </a:p>
          <a:p>
            <a:pPr algn="just" eaLnBrk="0" hangingPunct="0"/>
            <a:r>
              <a:rPr lang="ru-RU" sz="1400" b="1">
                <a:solidFill>
                  <a:srgbClr val="835E01"/>
                </a:solidFill>
                <a:latin typeface="Courier New" pitchFamily="49" charset="0"/>
                <a:cs typeface="Times New Roman" pitchFamily="18" charset="0"/>
              </a:rPr>
              <a:t>• длительное время на изложение информации (например, 30-45 мин), тогда как на одном учебном занятии теоретическая часть не может превышать 25-30 минут;</a:t>
            </a:r>
            <a:endParaRPr lang="ru-RU" sz="1400" b="1">
              <a:solidFill>
                <a:srgbClr val="835E01"/>
              </a:solidFill>
            </a:endParaRPr>
          </a:p>
          <a:p>
            <a:pPr algn="just" eaLnBrk="0" hangingPunct="0"/>
            <a:r>
              <a:rPr lang="ru-RU" sz="1400" b="1">
                <a:solidFill>
                  <a:srgbClr val="835E01"/>
                </a:solidFill>
                <a:latin typeface="Courier New" pitchFamily="49" charset="0"/>
                <a:cs typeface="Times New Roman" pitchFamily="18" charset="0"/>
              </a:rPr>
              <a:t>• невозможность разделить информацию на отдельные части (например, при знакомстве детей с основными историческими этапами развития данного вида деятельности или обобщении различных направлений творчества);</a:t>
            </a:r>
            <a:endParaRPr lang="ru-RU" sz="1400" b="1">
              <a:solidFill>
                <a:srgbClr val="835E01"/>
              </a:solidFill>
            </a:endParaRPr>
          </a:p>
          <a:p>
            <a:pPr algn="just" eaLnBrk="0" hangingPunct="0"/>
            <a:r>
              <a:rPr lang="ru-RU" sz="1400" b="1">
                <a:solidFill>
                  <a:srgbClr val="835E01"/>
                </a:solidFill>
                <a:latin typeface="Courier New" pitchFamily="49" charset="0"/>
                <a:cs typeface="Times New Roman" pitchFamily="18" charset="0"/>
              </a:rPr>
              <a:t>• необходимость включения в беседу просмотра или прослушивания аудио или видеоматериалов, а также организации выставки или концертных выступлений;</a:t>
            </a:r>
            <a:endParaRPr lang="ru-RU" sz="1400" b="1">
              <a:solidFill>
                <a:srgbClr val="835E01"/>
              </a:solidFill>
            </a:endParaRPr>
          </a:p>
          <a:p>
            <a:pPr algn="just" eaLnBrk="0" hangingPunct="0"/>
            <a:r>
              <a:rPr lang="ru-RU" sz="1400" b="1">
                <a:solidFill>
                  <a:srgbClr val="835E01"/>
                </a:solidFill>
                <a:latin typeface="Courier New" pitchFamily="49" charset="0"/>
                <a:cs typeface="Times New Roman" pitchFamily="18" charset="0"/>
              </a:rPr>
              <a:t>• привлечение к работе с ребятами специалиста-практика в данном виде деятельности (например, известного спортсмена или тренера, композитора или музыканта-исполнителя, художника или скульптора).</a:t>
            </a:r>
            <a:endParaRPr lang="ru-RU" sz="1400" b="1">
              <a:solidFill>
                <a:srgbClr val="835E0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1547813" y="382588"/>
            <a:ext cx="7416800" cy="6094412"/>
          </a:xfrm>
          <a:prstGeom prst="rect">
            <a:avLst/>
          </a:prstGeom>
          <a:solidFill>
            <a:srgbClr val="F9F9F9"/>
          </a:solidFill>
          <a:ln w="9525">
            <a:noFill/>
            <a:miter lim="800000"/>
            <a:headEnd/>
            <a:tailEnd/>
          </a:ln>
          <a:effectLst/>
        </p:spPr>
        <p:txBody>
          <a:bodyPr lIns="53958" rIns="53958" anchor="ctr">
            <a:spAutoFit/>
          </a:bodyPr>
          <a:lstStyle/>
          <a:p>
            <a:r>
              <a:rPr lang="ru-RU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Примерная тематика клубных дней:</a:t>
            </a:r>
          </a:p>
          <a:p>
            <a:endParaRPr lang="ru-RU" b="1">
              <a:solidFill>
                <a:srgbClr val="611617"/>
              </a:solidFill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• клуб любителей или знатоков (музыки, книги, танца, живописи и т.д.);</a:t>
            </a:r>
          </a:p>
          <a:p>
            <a:pPr eaLnBrk="0" hangingPunct="0"/>
            <a:endParaRPr lang="ru-RU" sz="1400" b="1">
              <a:solidFill>
                <a:srgbClr val="611617"/>
              </a:solidFill>
              <a:ea typeface="Times New Roman" pitchFamily="18" charset="0"/>
              <a:cs typeface="Courier New" pitchFamily="49" charset="0"/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• вечер (поэзии, музыки, танца и т.д.);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мастерская (Деда Мороза, сувениров, Самоделкина и т.д.);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игровой клуб;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киноклуб (тематический, клуб любителей мультфильмов и т.д.);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"Волшебный мир (цветов, игрушек, красок, музыки, танца и т.д.)";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"Наши (пернатые, домашние, четвероногие и т.д.) питомцы";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День рожденья (огонек, праздник и др.);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встреча с интересным человеком.</a:t>
            </a:r>
          </a:p>
          <a:p>
            <a:pPr eaLnBrk="0" hangingPunct="0"/>
            <a:endParaRPr lang="ru-RU" sz="1400" b="1">
              <a:solidFill>
                <a:srgbClr val="611617"/>
              </a:solidFill>
            </a:endParaRPr>
          </a:p>
          <a:p>
            <a:pPr eaLnBrk="0" hangingPunct="0"/>
            <a:r>
              <a:rPr lang="ru-RU" sz="16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                  Формы клубного дня: </a:t>
            </a:r>
          </a:p>
          <a:p>
            <a:pPr eaLnBrk="0" hangingPunct="0"/>
            <a:endParaRPr lang="ru-RU" sz="1600" b="1">
              <a:solidFill>
                <a:srgbClr val="611617"/>
              </a:solidFill>
              <a:latin typeface="Courier New" pitchFamily="49" charset="0"/>
              <a:cs typeface="Times New Roman" pitchFamily="18" charset="0"/>
            </a:endParaRPr>
          </a:p>
          <a:p>
            <a:pPr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лекция-концерт (рассказ-концерт), выставка-рассказ, тематическая игровая программа, тематическая программа мультфильмов, мастерская, клуб, тематический вечер или утренник, устный журнал, игра-спектакль, "Огонек", праздник и др.</a:t>
            </a:r>
            <a:endParaRPr lang="ru-RU" sz="1400" b="1">
              <a:solidFill>
                <a:srgbClr val="611617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1403350" y="209550"/>
            <a:ext cx="7272338" cy="3016250"/>
          </a:xfrm>
          <a:prstGeom prst="rect">
            <a:avLst/>
          </a:prstGeom>
          <a:solidFill>
            <a:srgbClr val="F9F9F9"/>
          </a:solidFill>
          <a:ln w="9525">
            <a:noFill/>
            <a:miter lim="800000"/>
            <a:headEnd/>
            <a:tailEnd/>
          </a:ln>
          <a:effectLst/>
        </p:spPr>
        <p:txBody>
          <a:bodyPr lIns="53958" rIns="53958" anchor="ctr">
            <a:spAutoFit/>
          </a:bodyPr>
          <a:lstStyle/>
          <a:p>
            <a:pPr algn="just"/>
            <a:r>
              <a:rPr lang="ru-RU" sz="16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Методика подготовки и проведения клубного дня:</a:t>
            </a:r>
          </a:p>
          <a:p>
            <a:pPr algn="just"/>
            <a:endParaRPr lang="ru-RU" sz="1600" b="1">
              <a:solidFill>
                <a:srgbClr val="611617"/>
              </a:solidFill>
              <a:ea typeface="Times New Roman" pitchFamily="18" charset="0"/>
              <a:cs typeface="Courier New" pitchFamily="49" charset="0"/>
            </a:endParaRPr>
          </a:p>
          <a:p>
            <a:pPr algn="just" eaLnBrk="0" hangingPunct="0"/>
            <a:r>
              <a:rPr lang="ru-RU" sz="14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1. </a:t>
            </a:r>
            <a:r>
              <a:rPr lang="ru-RU" sz="12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определить регулярность проведения клубных дней детского объединения в течение учебного года;</a:t>
            </a:r>
            <a:endParaRPr lang="ru-RU" sz="1200" b="1">
              <a:solidFill>
                <a:srgbClr val="611617"/>
              </a:solidFill>
              <a:cs typeface="Times New Roman" pitchFamily="18" charset="0"/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2. продумать тематику клубных дней на весь учебный год (составить годовой план работы клуба);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3. по каждому клубному дню продумать (при необходимости и уточнить) тему, дату, место и время проведения;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4. определить форму проведения клубного дня;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5. составить план (сценарий) проведения конкретного клубного дня;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6. продумать оформление, озвучивание и оборудование клубного дня;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7. составить план подготовки клубного дня, распределить обязанности;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8. определить и подготовить ведущего клубного дня;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9. подготовить и распространить пригласительные билеты;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10. оформить и вывесить афишу (не позднее</a:t>
            </a:r>
            <a:r>
              <a:rPr lang="ru-RU" sz="1200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, чем за два дня);</a:t>
            </a:r>
            <a:endParaRPr lang="ru-RU" sz="1200">
              <a:solidFill>
                <a:srgbClr val="611617"/>
              </a:solidFill>
            </a:endParaRPr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476375" y="3449638"/>
            <a:ext cx="7272338" cy="2800350"/>
          </a:xfrm>
          <a:prstGeom prst="rect">
            <a:avLst/>
          </a:prstGeom>
          <a:solidFill>
            <a:srgbClr val="F9F9F9"/>
          </a:solidFill>
          <a:ln w="9525">
            <a:noFill/>
            <a:miter lim="800000"/>
            <a:headEnd/>
            <a:tailEnd/>
          </a:ln>
          <a:effectLst/>
        </p:spPr>
        <p:txBody>
          <a:bodyPr lIns="53958" rIns="53958" anchor="ctr">
            <a:spAutoFit/>
          </a:bodyPr>
          <a:lstStyle/>
          <a:p>
            <a:pPr algn="just"/>
            <a:r>
              <a:rPr lang="ru-RU" sz="16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Ход клубного дня:</a:t>
            </a:r>
          </a:p>
          <a:p>
            <a:pPr algn="just"/>
            <a:endParaRPr lang="ru-RU" sz="1600" b="1">
              <a:solidFill>
                <a:srgbClr val="611617"/>
              </a:solidFill>
              <a:ea typeface="Times New Roman" pitchFamily="18" charset="0"/>
              <a:cs typeface="Courier New" pitchFamily="49" charset="0"/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• объявляется тема клубного дня, его основное содержание и участники;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выступления по ходу клубного дня желательно иллюстрировать (аудиоматериалом, видеоматериалом, концертными выступлениями и т.д.);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для активизации всех участников клубного дня можно включить в ход мероприятия викторину, творческое задание, работу в командах и т.д.;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общее время проведения клубного дня (познавательно-развивающей тематики) не должно превышать 1 часа для младших школьников и 1 часа 20 минут для подростков и старшеклассников;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завершить мероприятие можно чаепитием (если участников не слишком много);</a:t>
            </a:r>
            <a:endParaRPr lang="ru-RU" sz="1200" b="1">
              <a:solidFill>
                <a:srgbClr val="611617"/>
              </a:solidFill>
            </a:endParaRPr>
          </a:p>
          <a:p>
            <a:pPr algn="just" eaLnBrk="0" hangingPunct="0"/>
            <a:r>
              <a:rPr lang="ru-RU" sz="1200" b="1">
                <a:solidFill>
                  <a:srgbClr val="611617"/>
                </a:solidFill>
                <a:latin typeface="Courier New" pitchFamily="49" charset="0"/>
                <a:cs typeface="Times New Roman" pitchFamily="18" charset="0"/>
              </a:rPr>
              <a:t>• по окончании клубного дня необходимо подвести итоги, поблагодарить всех участников клубного дня (выступающих, зрителей, помощников), отметить активистов.</a:t>
            </a:r>
            <a:endParaRPr lang="ru-RU" sz="1200" b="1">
              <a:solidFill>
                <a:srgbClr val="611617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Прямоугольник 1"/>
          <p:cNvSpPr>
            <a:spLocks noChangeArrowheads="1"/>
          </p:cNvSpPr>
          <p:nvPr/>
        </p:nvSpPr>
        <p:spPr bwMode="auto">
          <a:xfrm>
            <a:off x="3419475" y="188913"/>
            <a:ext cx="2881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Занятие  17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582613"/>
            <a:ext cx="7056438" cy="53848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marL="457200" indent="-457200" eaLnBrk="0" hangingPunct="0"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   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Методический  урок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Ваша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визитная карточка или всё об имидже клубного учреждения»</a:t>
            </a:r>
            <a:endParaRPr lang="ru-RU" sz="24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3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май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840760" cy="562074"/>
          </a:xfr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Методический кабинет МБУК МКДЦ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835696" y="1628800"/>
            <a:ext cx="6408712" cy="453650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«Ваша визитная карточка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всё об имидже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клубного учреждения»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Сергиевск. 2013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128792" cy="936104"/>
          </a:xfr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kern="800" dirty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Aharoni" panose="02010803020104030203" pitchFamily="2" charset="-79"/>
              </a:rPr>
              <a:t>Имидж клубного  учреждения – суета сует или путь к выживанию?</a:t>
            </a:r>
            <a:endParaRPr lang="ru-RU" sz="3200" kern="800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691680" y="1772816"/>
            <a:ext cx="6624736" cy="453650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Последние несколько лет для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клубных учреждений Сергиевского района стали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временем «больших перемен», проверки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социальной востребованности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 ознаменовался всплеском новых идей развития культурно-досуговой сферы. Столкнувшись с  политикой «невмешательства» государства в социокультурные процессы, работники культуры  осознали, что во многом от их действий зависит выживание вверенной им отрасли.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Прямоугольник 1"/>
          <p:cNvSpPr>
            <a:spLocks noChangeArrowheads="1"/>
          </p:cNvSpPr>
          <p:nvPr/>
        </p:nvSpPr>
        <p:spPr bwMode="auto">
          <a:xfrm>
            <a:off x="3779838" y="260350"/>
            <a:ext cx="24479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18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842963"/>
            <a:ext cx="7199313" cy="56943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    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Методическая ориентировка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Методика подготовки и проведения конкурсных мероприятий»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июнь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директора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Елшанского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 Кутузовского СДК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Прямоугольник 1"/>
          <p:cNvSpPr>
            <a:spLocks noChangeArrowheads="1"/>
          </p:cNvSpPr>
          <p:nvPr/>
        </p:nvSpPr>
        <p:spPr bwMode="auto">
          <a:xfrm>
            <a:off x="3492500" y="188913"/>
            <a:ext cx="3024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    Занятие  19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6375" y="566738"/>
            <a:ext cx="7272338" cy="57546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интерактива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Игра и игровые принципы. Сюжетно-игровые программы, интерактивные спектакли»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июль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методисты РДК, старший воспитатель ДОУ «Сказка» с.Сергиевск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1403350" y="0"/>
            <a:ext cx="6985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/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         </a:t>
            </a:r>
          </a:p>
          <a:p>
            <a:pPr indent="450850" algn="just"/>
            <a:r>
              <a:rPr lang="ru-RU" sz="1400" b="1">
                <a:solidFill>
                  <a:srgbClr val="611617"/>
                </a:solidFill>
                <a:cs typeface="Times New Roman" pitchFamily="18" charset="0"/>
              </a:rPr>
              <a:t>          Игровые принципы в детских досуговых программах.</a:t>
            </a:r>
          </a:p>
          <a:p>
            <a:pPr indent="450850" algn="just" eaLnBrk="0" hangingPunct="0"/>
            <a:endParaRPr lang="ru-RU" sz="1400" b="1">
              <a:solidFill>
                <a:srgbClr val="611617"/>
              </a:solidFill>
              <a:cs typeface="Times New Roman" pitchFamily="18" charset="0"/>
            </a:endParaRPr>
          </a:p>
          <a:p>
            <a:pPr indent="450850" algn="just" eaLnBrk="0" hangingPunct="0"/>
            <a:endParaRPr lang="ru-RU" sz="1400" b="1">
              <a:solidFill>
                <a:srgbClr val="611617"/>
              </a:solidFill>
              <a:cs typeface="Times New Roman" pitchFamily="18" charset="0"/>
            </a:endParaRPr>
          </a:p>
          <a:p>
            <a:pPr indent="450850" algn="just" eaLnBrk="0" hangingPunct="0"/>
            <a:r>
              <a:rPr lang="ru-RU" sz="1400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Эффективность игры как средства творческого, физического и духовного  развития личности особенно ярко проявляется в детском возрасте. Поэтому оптимальными формами работы с детьми в настоящее время являются игровые досуговые программы.</a:t>
            </a:r>
          </a:p>
          <a:p>
            <a:pPr indent="450850" algn="just" eaLnBrk="0" hangingPunct="0"/>
            <a:endParaRPr lang="ru-RU" sz="1200">
              <a:solidFill>
                <a:srgbClr val="611617"/>
              </a:solidFill>
            </a:endParaRPr>
          </a:p>
          <a:p>
            <a:pPr indent="450850" algn="just" eaLnBrk="0" hangingPunct="0"/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    Теоретик игры Панфилов В.В. утверждает, что главное в игре - ощущение Радости. Радость - это основное чувство Игры. </a:t>
            </a:r>
          </a:p>
          <a:p>
            <a:pPr indent="450850" algn="just" eaLnBrk="0" hangingPunct="0"/>
            <a:endParaRPr lang="ru-RU" sz="1200">
              <a:solidFill>
                <a:srgbClr val="611617"/>
              </a:solidFill>
            </a:endParaRPr>
          </a:p>
          <a:p>
            <a:pPr indent="450850" algn="just" eaLnBrk="0" hangingPunct="0"/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     Игру можно разделить на </a:t>
            </a:r>
            <a:r>
              <a:rPr lang="ru-RU" sz="1200" b="1">
                <a:solidFill>
                  <a:srgbClr val="611617"/>
                </a:solidFill>
                <a:cs typeface="Times New Roman" pitchFamily="18" charset="0"/>
              </a:rPr>
              <a:t>22 игровых принципа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: </a:t>
            </a:r>
          </a:p>
          <a:p>
            <a:pPr indent="450850" algn="just" eaLnBrk="0" hangingPunct="0"/>
            <a:endParaRPr lang="ru-RU" sz="1200">
              <a:solidFill>
                <a:srgbClr val="611617"/>
              </a:solidFill>
              <a:cs typeface="Times New Roman" pitchFamily="18" charset="0"/>
            </a:endParaRP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Игра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Конкурс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Аттракцион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Аукцион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Викторина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Лотерея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Потеха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Забава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Розыгрыш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Прикол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Затея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Состязание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Фант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Хороводные игры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Игры в кругу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Игро-танцы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Танцевальные игры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 i="1">
                <a:solidFill>
                  <a:srgbClr val="611617"/>
                </a:solidFill>
                <a:cs typeface="Times New Roman" pitchFamily="18" charset="0"/>
              </a:rPr>
              <a:t> </a:t>
            </a: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Песня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 Игро-песня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 Комикс-игра (игровое представление)</a:t>
            </a:r>
          </a:p>
          <a:p>
            <a:pPr indent="450850" algn="just" eaLnBrk="0" hangingPunct="0">
              <a:buFont typeface="Wingdings" pitchFamily="2" charset="2"/>
              <a:buChar char="v"/>
            </a:pPr>
            <a:r>
              <a:rPr lang="ru-RU" sz="1200">
                <a:solidFill>
                  <a:srgbClr val="611617"/>
                </a:solidFill>
                <a:cs typeface="Times New Roman" pitchFamily="18" charset="0"/>
              </a:rPr>
              <a:t>Занятие. </a:t>
            </a:r>
            <a:endParaRPr lang="ru-RU" sz="1200">
              <a:solidFill>
                <a:srgbClr val="611617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Прямоугольник 1"/>
          <p:cNvSpPr>
            <a:spLocks noChangeArrowheads="1"/>
          </p:cNvSpPr>
          <p:nvPr/>
        </p:nvSpPr>
        <p:spPr bwMode="auto">
          <a:xfrm>
            <a:off x="3708400" y="188913"/>
            <a:ext cx="2592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20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550863"/>
            <a:ext cx="7272338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6375" y="428625"/>
            <a:ext cx="7127875" cy="5692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Выездной семинар</a:t>
            </a:r>
          </a:p>
          <a:p>
            <a:pPr marL="457200" indent="-457200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Секреты творчества». Опыт создания и развития любительских объединений»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руководители любительских объединений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август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Елшанский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СДК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 директора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Елшанского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, Кутузовского,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Кандабулакского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СДК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258888" y="-427038"/>
            <a:ext cx="7705725" cy="735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</a:t>
            </a:r>
          </a:p>
          <a:p>
            <a:r>
              <a:rPr lang="ru-RU" sz="1600" b="1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</a:p>
          <a:p>
            <a:r>
              <a:rPr lang="ru-RU" sz="1600" b="1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Паспорт  любительского объединения, Клуба по интересам</a:t>
            </a:r>
            <a:endParaRPr lang="ru-RU" sz="1600" b="1">
              <a:solidFill>
                <a:srgbClr val="611617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_______________________________________________</a:t>
            </a:r>
            <a:endParaRPr lang="ru-RU" sz="1200"/>
          </a:p>
          <a:p>
            <a:pPr eaLnBrk="0" hangingPunct="0"/>
            <a:r>
              <a:rPr lang="ru-RU" sz="1200" b="1">
                <a:solidFill>
                  <a:srgbClr val="4B2203"/>
                </a:solidFill>
                <a:latin typeface="Times New Roman" pitchFamily="18" charset="0"/>
                <a:cs typeface="Calibri" pitchFamily="34" charset="0"/>
              </a:rPr>
              <a:t>                                                   ___________________________________СДК, СК</a:t>
            </a:r>
            <a:endParaRPr lang="ru-RU" sz="1200" b="1">
              <a:solidFill>
                <a:srgbClr val="4B2203"/>
              </a:solidFill>
            </a:endParaRPr>
          </a:p>
          <a:p>
            <a:pPr eaLnBrk="0" hangingPunct="0"/>
            <a:endParaRPr lang="ru-RU" sz="1100" b="1">
              <a:solidFill>
                <a:srgbClr val="4B220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100" b="1">
              <a:solidFill>
                <a:srgbClr val="4B220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1.Год создания 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2.Руководитель  (Ф.И.О.) 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3.Штатный работник, на общественных началах  (нужное подчеркнуть) 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4.Направление объединения, клуба:___________________________________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 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5.Цель объединения:________________________________________________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6. Регулярность занятий 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7. Наличие специального помещения 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8.Материально-технический ресурс: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Наличие спецоборудования_______________________________________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инвентаря______________________________________________________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технических средств______________________________________________ 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9.Наличие совета, количество членов совета  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10.Число участников объединения___________________________________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их возраст 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11.Формы работы клуба:__________________________________________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 ______________________________________________________________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12. Оказание платных услуг 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13. Деятельность клуба или объединения осуществляется_______________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14. Приложение к паспорту о любительских объединениях, имеющих наиболее интересный опыт работы: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      - программа клуба на  год, утвержденная руководителем культурно-досугового учреждения;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       - положение о клубе, объединении, утвержденное руководителем базового культурно-досугового учреждения;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      - фото- и видеоматериалы 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      - буклеты, афиши, программы и др.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r>
              <a:rPr lang="ru-RU" sz="11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      - публикации в СМИ.</a:t>
            </a:r>
            <a:endParaRPr lang="ru-RU" sz="1100" b="1">
              <a:solidFill>
                <a:srgbClr val="4B2203"/>
              </a:solidFill>
            </a:endParaRPr>
          </a:p>
          <a:p>
            <a:pPr eaLnBrk="0" hangingPunct="0"/>
            <a:endParaRPr lang="ru-RU" sz="1200" b="1">
              <a:solidFill>
                <a:srgbClr val="4B220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1200" b="1">
              <a:solidFill>
                <a:srgbClr val="4B220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2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Директор СДК (СК) ________________                                                    «____»___________2014 г.</a:t>
            </a:r>
            <a:endParaRPr lang="ru-RU" sz="1200" b="1">
              <a:solidFill>
                <a:srgbClr val="4B2203"/>
              </a:solidFill>
            </a:endParaRPr>
          </a:p>
          <a:p>
            <a:pPr eaLnBrk="0" hangingPunct="0"/>
            <a:r>
              <a:rPr lang="ru-RU" sz="1200" b="1">
                <a:solidFill>
                  <a:srgbClr val="4B2203"/>
                </a:solidFill>
                <a:latin typeface="Times New Roman" pitchFamily="18" charset="0"/>
                <a:cs typeface="Times New Roman" pitchFamily="18" charset="0"/>
              </a:rPr>
              <a:t>                                          </a:t>
            </a:r>
            <a:r>
              <a:rPr lang="ru-RU" sz="1200">
                <a:solidFill>
                  <a:srgbClr val="2B2B55"/>
                </a:solidFill>
                <a:latin typeface="Times New Roman" pitchFamily="18" charset="0"/>
                <a:cs typeface="Times New Roman" pitchFamily="18" charset="0"/>
              </a:rPr>
              <a:t>           </a:t>
            </a:r>
            <a:endParaRPr lang="ru-RU" sz="12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350" y="550863"/>
            <a:ext cx="7272338" cy="12620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endParaRPr lang="ru-RU" sz="2000" dirty="0">
              <a:latin typeface="+mn-lt"/>
              <a:cs typeface="+mn-cs"/>
            </a:endParaRPr>
          </a:p>
        </p:txBody>
      </p:sp>
      <p:sp>
        <p:nvSpPr>
          <p:cNvPr id="84994" name="Прямоугольник 2"/>
          <p:cNvSpPr>
            <a:spLocks noChangeArrowheads="1"/>
          </p:cNvSpPr>
          <p:nvPr/>
        </p:nvSpPr>
        <p:spPr bwMode="auto">
          <a:xfrm>
            <a:off x="3779838" y="333375"/>
            <a:ext cx="2447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21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250" y="842963"/>
            <a:ext cx="6840538" cy="5172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Актуальная  консультация</a:t>
            </a:r>
          </a:p>
          <a:p>
            <a:pPr marL="457200" indent="-457200" eaLnBrk="0" hangingPunct="0">
              <a:buFontTx/>
              <a:buAutoNum type="arabicPeriod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Традиционные и инновационные, серьёзные и игровые формы массовой работы в КДУ»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сентябрь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методисты РДК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Прямоугольник 1"/>
          <p:cNvSpPr>
            <a:spLocks noChangeArrowheads="1"/>
          </p:cNvSpPr>
          <p:nvPr/>
        </p:nvSpPr>
        <p:spPr bwMode="auto">
          <a:xfrm>
            <a:off x="3779838" y="188913"/>
            <a:ext cx="2447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22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913" y="288925"/>
            <a:ext cx="6985000" cy="62484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Показательное мероприятие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Изучение передового опыта: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«Особенности организации молодёжного досуга»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октябрь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Сургутский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СДК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директора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Сургутского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Кармало-Аделяковского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СДК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1403350" y="-322263"/>
            <a:ext cx="7489825" cy="634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endParaRPr lang="ru-RU" sz="1400" b="1" u="sng">
              <a:solidFill>
                <a:srgbClr val="002060"/>
              </a:solidFill>
              <a:cs typeface="Times New Roman" pitchFamily="18" charset="0"/>
            </a:endParaRPr>
          </a:p>
          <a:p>
            <a:pPr algn="just"/>
            <a:endParaRPr lang="ru-RU" sz="1400" b="1" u="sng">
              <a:solidFill>
                <a:srgbClr val="002060"/>
              </a:solidFill>
              <a:cs typeface="Times New Roman" pitchFamily="18" charset="0"/>
            </a:endParaRPr>
          </a:p>
          <a:p>
            <a:pPr algn="just"/>
            <a:r>
              <a:rPr lang="ru-RU" b="1">
                <a:solidFill>
                  <a:srgbClr val="C00000"/>
                </a:solidFill>
                <a:cs typeface="Times New Roman" pitchFamily="18" charset="0"/>
              </a:rPr>
              <a:t>                           Проблемы молодежного досуга</a:t>
            </a:r>
            <a:endParaRPr lang="ru-RU">
              <a:solidFill>
                <a:srgbClr val="C00000"/>
              </a:solidFill>
              <a:cs typeface="Times New Roman" pitchFamily="18" charset="0"/>
            </a:endParaRPr>
          </a:p>
          <a:p>
            <a:pPr algn="just" eaLnBrk="0" hangingPunct="0"/>
            <a:endParaRPr lang="ru-RU" sz="1200">
              <a:solidFill>
                <a:srgbClr val="002060"/>
              </a:solidFill>
              <a:cs typeface="Times New Roman" pitchFamily="18" charset="0"/>
            </a:endParaRPr>
          </a:p>
          <a:p>
            <a:pPr algn="just" eaLnBrk="0" hangingPunct="0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                 Данные исследований показывают, что досуговая самореализация молодёжи осуществляется, как правило, вне учреждений культуры и обусловлена воздействием телевидения — наиболее влиятельного источника эстетического и социализирующего воздействия. Народная культура (традиции, обычаи, фольклор и т.п.) большинством молодых людей воспринимаются как анахронизм. Попытки внесения этнокультурного содержания в процесс социализации в большинстве случаев ограничивается пропагандой древнерусских обычаев и православия. На этом фоне активно развиваются молодежные субкультуры, появившиеся еще в 70-х годах и к концу 20 века принимающие все более агрессивные черты (к более или менее мирным хиппи, панкам, металлистам добавились байкеры, скинхеды, сатанисты и другие агрессивные неформальные группировки).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                 Молодые люди выбирают демократическую форму правления, учитывая даже негативные стороны современного социального развития общества. Рассчитывать на эффективную культурную самореализацию молодого поколения в больном обществе не приходится, тем более, что и культурный уровень других возрастных и социально-демографических групп населения России также постепенно снижается. Наблюдается тенденция к деморализации  в содержании искусства, что проявляется прежде всего в принижении и разрушении образа человека (сцены и эпизоды насилия и секса, жестокости), что противоречит законам человеческой нравственности и оказывает негативное воздействие    на молодёжную (в частности) аудиторию. Это воздействие подтверждается многочисленными исследованиями.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            Ситуация в нашем массовом искусстве, особенно в экранных видах искусства, стала резко изменяться, приобретая всё более негативный характер. В частности "идолы потребления" (поп-/рок-/и т.п. музыканты, шоумены, королевы красоты, культуристы, астрологи,...) вытеснили собой на теле/кино/видеоэкранах "идолов производства". Репертуар телевидения конца 20 – начала 21 на 90% состоит из зарубежных фильмов, жанровый репертуар которых возглавляют боевик и эротика.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       В создавшейся ситуации именно культурно-досуговым учреждениям приходится выполнять роль «очага культуры», привлекать в свои объединения молодежь и подростков для организации их социального досуга, прививать молодым людям художественный вкус. </a:t>
            </a:r>
            <a:endParaRPr lang="ru-RU" sz="1200" b="1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1331913" y="0"/>
            <a:ext cx="7561262" cy="735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C00000"/>
                </a:solidFill>
                <a:cs typeface="Times New Roman" pitchFamily="18" charset="0"/>
              </a:rPr>
              <a:t>            Формы работы со старшеклассниками и молодежью</a:t>
            </a:r>
          </a:p>
          <a:p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Работа в студиях и кружках КДУ, коллективах художественной самодеятельности (ВИА, эстрадные и хореографические студии и кружки, изостудии, студии молодежной моды, профессиональные студии – журналистские, телевизионные)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Оздоровительные мероприятия, в число которых входит туризм, беседы с врачами-специалистами, профилактические мероприятия, массовые посещения бассейна, тренажерного зала, занятия аэробикой, фитнес-клубы)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Конкурсные мероприятия развлекательной и познавательной направленности (ринги, КВНы, клубы эрудитов)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Вечера отдыха (тематические дискотеки, праздничные вечера, вечера общения и знакомств, молодежные балы)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 Камерные формы работы – литературные, художественные и музыкальные салоны и гостиные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Диспут-кулубы, ток-шоу, брифинги, научные и нравственные конференции, коммунарские сборы.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Экскурсионная работа – ознакомление с художественными и историческими ценностями, памятниками культуры, местами былой славы. </a:t>
            </a:r>
            <a:endParaRPr lang="ru-RU" sz="1200" b="1"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cs typeface="Times New Roman" pitchFamily="18" charset="0"/>
              </a:rPr>
              <a:t>          Встречи с интересными людьми, построенные в различных формах  - беседы, «темные», программы по сюжетам телевизионных передач («большая стирка», «маска-откровение», «моя семья». Широко практикуются встречи с ветеранами ВОВ и Афганистана, встречи с создателями и участниками молодежных объединений для обмена опытом работы</a:t>
            </a:r>
            <a:endParaRPr lang="ru-RU" sz="1400" b="1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         Концерты и фестивали, конкурсы с участием творческой молодежи и самодеятельных молодежных коллективов, выставки работ молодых художников, поэтов, начинающих писателей. </a:t>
            </a:r>
          </a:p>
          <a:p>
            <a:pPr algn="just" eaLnBrk="0" hangingPunct="0"/>
            <a: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         Постановка молодежных спектаклей и мюзиклов, шоу с участием молодых исполнителей и коллективов.</a:t>
            </a:r>
            <a:b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1400" b="1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endParaRPr lang="ru-RU" b="1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Прямоугольник 2"/>
          <p:cNvSpPr>
            <a:spLocks noChangeArrowheads="1"/>
          </p:cNvSpPr>
          <p:nvPr/>
        </p:nvSpPr>
        <p:spPr bwMode="auto">
          <a:xfrm>
            <a:off x="3635375" y="333375"/>
            <a:ext cx="3600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23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350" y="274638"/>
            <a:ext cx="7056438" cy="6340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Творческая лаборатория «Мастерская успеха»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 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Современные направления хореографии»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 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Целевая аудитория: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, руководители хореографических коллективов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ноябрь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класс хореографии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методист,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руководитель Народного ансамбля танца «Сергиевский сувенир» РДК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Прямоугольник 2"/>
          <p:cNvSpPr>
            <a:spLocks noChangeArrowheads="1"/>
          </p:cNvSpPr>
          <p:nvPr/>
        </p:nvSpPr>
        <p:spPr bwMode="auto">
          <a:xfrm>
            <a:off x="3635375" y="260350"/>
            <a:ext cx="34575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orbel" pitchFamily="34" charset="0"/>
              </a:rPr>
              <a:t>Занятие  24</a:t>
            </a:r>
            <a:endParaRPr lang="ru-RU" sz="3200">
              <a:latin typeface="Corbe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250" y="136525"/>
            <a:ext cx="6985000" cy="68008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0" hangingPunct="0">
              <a:buFontTx/>
              <a:buAutoNum type="arabicPeriod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 занятия :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Мастер-класс «Технологии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креативного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мышления»</a:t>
            </a:r>
          </a:p>
          <a:p>
            <a:pPr marL="457200" indent="-457200" algn="just" eaLnBrk="0" hangingPunct="0"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2. Тема занятия: 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Искусство создания </a:t>
            </a:r>
            <a:r>
              <a:rPr lang="ru-RU" sz="2400" i="1" dirty="0" err="1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мультимедийной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презентации»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   Целевая аудитория: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Директора КДУ и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000" i="1" dirty="0" err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худ.руководители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Дата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декабрь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Место проведения: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РДК, зрительный зал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 startAt="6"/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Докладчик:    </a:t>
            </a: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главный методист МАУК «МКДЦ»,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ведущий методист РДК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42988" y="1052513"/>
          <a:ext cx="7921625" cy="5480050"/>
        </p:xfrm>
        <a:graphic>
          <a:graphicData uri="http://schemas.openxmlformats.org/drawingml/2006/table">
            <a:tbl>
              <a:tblPr/>
              <a:tblGrid>
                <a:gridCol w="1441450"/>
                <a:gridCol w="388937"/>
                <a:gridCol w="388938"/>
                <a:gridCol w="388937"/>
                <a:gridCol w="388938"/>
                <a:gridCol w="388937"/>
                <a:gridCol w="388938"/>
                <a:gridCol w="454025"/>
                <a:gridCol w="452437"/>
                <a:gridCol w="454025"/>
                <a:gridCol w="452438"/>
                <a:gridCol w="388937"/>
                <a:gridCol w="388938"/>
                <a:gridCol w="388937"/>
                <a:gridCol w="388938"/>
                <a:gridCol w="388937"/>
                <a:gridCol w="388938"/>
              </a:tblGrid>
              <a:tr h="623888">
                <a:tc rowSpan="3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     культурно-досуговых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мероприятий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       Культурно-досуговые мероприятия,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проводимые на платной основе                   (из общего числа)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Общее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Для детей до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14 лет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Молодежь 15-24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Взрослое население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Для детей до 14 лет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Молодежь 15-24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Взрослое население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1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Все-го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посетителей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Собственные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(плановые)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Муниципальные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Областные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Собственные (плановые)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Областные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449263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ИТОГО: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288" marR="27288" marT="576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1384" name="Rectangle 2"/>
          <p:cNvSpPr>
            <a:spLocks noChangeArrowheads="1"/>
          </p:cNvSpPr>
          <p:nvPr/>
        </p:nvSpPr>
        <p:spPr bwMode="auto">
          <a:xfrm>
            <a:off x="0" y="-509588"/>
            <a:ext cx="8897938" cy="147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>
              <a:tabLst>
                <a:tab pos="4038600" algn="l"/>
              </a:tabLs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</a:t>
            </a:r>
          </a:p>
          <a:p>
            <a:pPr indent="450850">
              <a:tabLst>
                <a:tab pos="4038600" algn="l"/>
              </a:tabLst>
            </a:pPr>
            <a:endParaRPr lang="ru-RU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tabLst>
                <a:tab pos="4038600" algn="l"/>
              </a:tabLst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Итоговые показатели.                         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1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>
              <a:tabLst>
                <a:tab pos="4038600" algn="l"/>
              </a:tabLs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Культурно- досуговые мероприятия </a:t>
            </a:r>
            <a:endParaRPr lang="ru-RU"/>
          </a:p>
          <a:p>
            <a:pPr indent="450850" eaLnBrk="0" hangingPunct="0">
              <a:tabLst>
                <a:tab pos="4038600" algn="l"/>
              </a:tabLs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	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470025"/>
          <a:ext cx="7296150" cy="5129213"/>
        </p:xfrm>
        <a:graphic>
          <a:graphicData uri="http://schemas.openxmlformats.org/drawingml/2006/table">
            <a:tbl>
              <a:tblPr/>
              <a:tblGrid>
                <a:gridCol w="2927350"/>
                <a:gridCol w="804863"/>
                <a:gridCol w="873125"/>
                <a:gridCol w="874712"/>
                <a:gridCol w="874713"/>
                <a:gridCol w="941387"/>
              </a:tblGrid>
              <a:tr h="808038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 платной услуги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Продолжительность по времени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Стоимость в течение года (руб.)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услуг, оказанных за год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посетителей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(тыс. руб.)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Дискотеки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Шоу-программы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Тематические вечера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Конкурсно- развлекательные программы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Новогодний бал для взрослого населения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Детские ёлки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Акция «Дед Мороз в каждый дом»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Киносеансы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Прокат костюмов и оборудования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Gill Sans MT" pitchFamily="34" charset="0"/>
                        <a:buAutoNum type="arabicPeriod"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корпоративных мероприятий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10. Аренда: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-цирковые представления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торговля (фабрики)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проведение торжеств (по заказу физических лиц)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(от и до)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261" name="Rectangle 1"/>
          <p:cNvSpPr>
            <a:spLocks noChangeArrowheads="1"/>
          </p:cNvSpPr>
          <p:nvPr/>
        </p:nvSpPr>
        <p:spPr bwMode="auto">
          <a:xfrm>
            <a:off x="0" y="-449263"/>
            <a:ext cx="8588375" cy="1355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Оказание платных услуг                          </a:t>
            </a:r>
            <a:r>
              <a:rPr lang="ru-RU" b="1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2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 b="1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58888" y="1727200"/>
          <a:ext cx="7489825" cy="4298950"/>
        </p:xfrm>
        <a:graphic>
          <a:graphicData uri="http://schemas.openxmlformats.org/drawingml/2006/table">
            <a:tbl>
              <a:tblPr/>
              <a:tblGrid>
                <a:gridCol w="1071562"/>
                <a:gridCol w="1309688"/>
                <a:gridCol w="3452812"/>
                <a:gridCol w="792163"/>
                <a:gridCol w="863600"/>
              </a:tblGrid>
              <a:tr h="901700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Местонахождение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мероприятия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мероприятий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год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253" name="Rectangle 1"/>
          <p:cNvSpPr>
            <a:spLocks noChangeArrowheads="1"/>
          </p:cNvSpPr>
          <p:nvPr/>
        </p:nvSpPr>
        <p:spPr bwMode="auto">
          <a:xfrm>
            <a:off x="0" y="-925513"/>
            <a:ext cx="9051925" cy="2308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>
              <a:tabLst>
                <a:tab pos="90488" algn="l"/>
              </a:tabLst>
            </a:pPr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tabLst>
                <a:tab pos="90488" algn="l"/>
              </a:tabLst>
            </a:pPr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tabLst>
                <a:tab pos="90488" algn="l"/>
              </a:tabLst>
            </a:pPr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tabLst>
                <a:tab pos="90488" algn="l"/>
              </a:tabLst>
            </a:pPr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tabLst>
                <a:tab pos="90488" algn="l"/>
              </a:tabLst>
            </a:pPr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tabLst>
                <a:tab pos="90488" algn="l"/>
              </a:tabLst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Культурно-досуговая деятельность</a:t>
            </a:r>
            <a:r>
              <a:rPr lang="ru-RU" sz="16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3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>
              <a:tabLst>
                <a:tab pos="90488" algn="l"/>
              </a:tabLst>
            </a:pPr>
            <a:r>
              <a:rPr lang="ru-RU" sz="14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пределами учреждения </a:t>
            </a:r>
            <a:endParaRPr lang="ru-RU">
              <a:solidFill>
                <a:srgbClr val="C00000"/>
              </a:solidFill>
            </a:endParaRPr>
          </a:p>
          <a:p>
            <a:pPr indent="450850" eaLnBrk="0" hangingPunct="0">
              <a:tabLst>
                <a:tab pos="90488" algn="l"/>
              </a:tabLst>
            </a:pPr>
            <a:r>
              <a:rPr lang="ru-RU" sz="1400" b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                                                                      </a:t>
            </a:r>
            <a:endParaRPr lang="ru-RU" sz="800"/>
          </a:p>
          <a:p>
            <a:pPr indent="450850" eaLnBrk="0" hangingPunct="0">
              <a:tabLst>
                <a:tab pos="90488" algn="l"/>
              </a:tabLst>
            </a:pPr>
            <a:r>
              <a:rPr lang="ru-RU" sz="14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                                                                    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92263" y="1397000"/>
          <a:ext cx="7156450" cy="4408488"/>
        </p:xfrm>
        <a:graphic>
          <a:graphicData uri="http://schemas.openxmlformats.org/drawingml/2006/table">
            <a:tbl>
              <a:tblPr/>
              <a:tblGrid>
                <a:gridCol w="2474912"/>
                <a:gridCol w="3673475"/>
                <a:gridCol w="1008063"/>
              </a:tblGrid>
              <a:tr h="842963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Организации - сотрудники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Формы сотрудничества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(основные мероприятия)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присутст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вующих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8" marR="28158" marT="578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303" name="Rectangle 1"/>
          <p:cNvSpPr>
            <a:spLocks noChangeArrowheads="1"/>
          </p:cNvSpPr>
          <p:nvPr/>
        </p:nvSpPr>
        <p:spPr bwMode="auto">
          <a:xfrm>
            <a:off x="0" y="-463550"/>
            <a:ext cx="90312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 sz="12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</a:t>
            </a:r>
          </a:p>
          <a:p>
            <a:pPr indent="450850"/>
            <a:endParaRPr lang="ru-RU" sz="120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2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2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Сотрудничество</a:t>
            </a:r>
            <a:r>
              <a:rPr lang="ru-RU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4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47813" y="1412875"/>
          <a:ext cx="7151687" cy="4684713"/>
        </p:xfrm>
        <a:graphic>
          <a:graphicData uri="http://schemas.openxmlformats.org/drawingml/2006/table">
            <a:tbl>
              <a:tblPr/>
              <a:tblGrid>
                <a:gridCol w="619125"/>
                <a:gridCol w="320675"/>
                <a:gridCol w="320675"/>
                <a:gridCol w="319087"/>
                <a:gridCol w="292100"/>
                <a:gridCol w="349250"/>
                <a:gridCol w="320675"/>
                <a:gridCol w="319088"/>
                <a:gridCol w="385762"/>
                <a:gridCol w="384175"/>
                <a:gridCol w="319088"/>
                <a:gridCol w="385762"/>
                <a:gridCol w="384175"/>
                <a:gridCol w="319088"/>
                <a:gridCol w="320675"/>
                <a:gridCol w="384175"/>
                <a:gridCol w="384175"/>
                <a:gridCol w="384175"/>
                <a:gridCol w="320675"/>
                <a:gridCol w="319087"/>
              </a:tblGrid>
              <a:tr h="1087438">
                <a:tc rowSpan="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Наимено-вание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показателей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клубных формирований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общего числа-  формирования самодеятельного народного творчества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коллективов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3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детей до 14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вкл.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моло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дежи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15-24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них  для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детей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14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вкл.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моло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дежи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15-30 лет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взрослых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Хоро-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Вокаль-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Теат-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раль-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Худо-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жест-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слово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Хорео-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графические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Фольклор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искус-ства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ных промы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слов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Оркестров народ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ных инстр.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Любит-е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объединения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Спортивные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313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единиц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98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них участников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5375" marR="25375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324" name="Rectangle 1"/>
          <p:cNvSpPr>
            <a:spLocks noChangeArrowheads="1"/>
          </p:cNvSpPr>
          <p:nvPr/>
        </p:nvSpPr>
        <p:spPr bwMode="auto">
          <a:xfrm>
            <a:off x="0" y="-1001713"/>
            <a:ext cx="8443913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 sz="14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</a:t>
            </a:r>
          </a:p>
          <a:p>
            <a:pPr indent="450850"/>
            <a:endParaRPr lang="ru-RU" sz="14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sz="14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</a:t>
            </a:r>
            <a:r>
              <a:rPr lang="ru-RU" sz="16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ИТОГОВЫЕ ПОКАЗАТЕЛИ                       </a:t>
            </a:r>
            <a:r>
              <a:rPr lang="ru-RU" sz="16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5</a:t>
            </a:r>
            <a:endParaRPr lang="ru-RU" sz="16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КЛУБНЫЕ  ФОРМИРОВАНИЯ                                      </a:t>
            </a:r>
            <a:endParaRPr lang="ru-RU" sz="1600"/>
          </a:p>
          <a:p>
            <a:pPr indent="450850" eaLnBrk="0" hangingPunct="0"/>
            <a:r>
              <a:rPr lang="ru-RU" i="1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                         </a:t>
            </a:r>
            <a:endParaRPr lang="ru-RU"/>
          </a:p>
          <a:p>
            <a:pPr indent="450850"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16013" y="1268413"/>
          <a:ext cx="7704137" cy="4922837"/>
        </p:xfrm>
        <a:graphic>
          <a:graphicData uri="http://schemas.openxmlformats.org/drawingml/2006/table">
            <a:tbl>
              <a:tblPr/>
              <a:tblGrid>
                <a:gridCol w="2166937"/>
                <a:gridCol w="569913"/>
                <a:gridCol w="849312"/>
                <a:gridCol w="993775"/>
                <a:gridCol w="1065213"/>
                <a:gridCol w="1009650"/>
                <a:gridCol w="1049337"/>
              </a:tblGrid>
              <a:tr h="971550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Название формирования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участников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по списку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образования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Вид,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жанр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творчества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Times New Roman" pitchFamily="18" charset="0"/>
                        </a:rPr>
                        <a:t>Ф.И.О.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Times New Roman" pitchFamily="18" charset="0"/>
                        </a:rPr>
                        <a:t> руководителя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Дни занятий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занятий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 gridSpan="6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ts val="17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Клубные формирования для детей до 14 лет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ts val="17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488">
                <a:tc gridSpan="6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7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Клубные формирования для молодежи 15 – 24 лет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7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 gridSpan="6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7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               Клубные формирования для посетителей от 24 лет и старше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7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7677" marR="27677" marT="568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443" name="Rectangle 1"/>
          <p:cNvSpPr>
            <a:spLocks noChangeArrowheads="1"/>
          </p:cNvSpPr>
          <p:nvPr/>
        </p:nvSpPr>
        <p:spPr bwMode="auto">
          <a:xfrm>
            <a:off x="0" y="-325438"/>
            <a:ext cx="8183563" cy="11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Внутренние ресурсы               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6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</a:t>
            </a:r>
            <a:r>
              <a:rPr lang="ru-RU" sz="14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</a:t>
            </a:r>
            <a:endParaRPr lang="ru-RU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31913" y="1989138"/>
          <a:ext cx="7151687" cy="4173537"/>
        </p:xfrm>
        <a:graphic>
          <a:graphicData uri="http://schemas.openxmlformats.org/drawingml/2006/table">
            <a:tbl>
              <a:tblPr/>
              <a:tblGrid>
                <a:gridCol w="266700"/>
                <a:gridCol w="1522412"/>
                <a:gridCol w="1855788"/>
                <a:gridCol w="1125537"/>
                <a:gridCol w="792163"/>
                <a:gridCol w="1589087"/>
              </a:tblGrid>
              <a:tr h="708025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№№ п/п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Название коллектива 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Наименование мероприятия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Место проведения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Дата проведения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Результат участия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(диплом, благодарность)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988" marR="4298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7360" name="Rectangle 1"/>
          <p:cNvSpPr>
            <a:spLocks noChangeArrowheads="1"/>
          </p:cNvSpPr>
          <p:nvPr/>
        </p:nvSpPr>
        <p:spPr bwMode="auto">
          <a:xfrm>
            <a:off x="0" y="-971550"/>
            <a:ext cx="919003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</a:t>
            </a:r>
          </a:p>
          <a:p>
            <a:pPr indent="450850"/>
            <a:endParaRPr lang="ru-RU" sz="14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4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творческих коллективов и солистов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</a:t>
            </a:r>
            <a:r>
              <a:rPr lang="ru-RU" sz="1400" b="1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7</a:t>
            </a:r>
            <a:r>
              <a:rPr lang="ru-RU" sz="14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в фестивалях,  смотрах, конкурсах </a:t>
            </a:r>
            <a:endParaRPr lang="ru-RU">
              <a:solidFill>
                <a:srgbClr val="C00000"/>
              </a:solidFill>
            </a:endParaRPr>
          </a:p>
          <a:p>
            <a:pPr indent="450850" eaLnBrk="0" hangingPunct="0"/>
            <a:r>
              <a:rPr lang="ru-RU" sz="1200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</a:t>
            </a:r>
            <a:endParaRPr lang="ru-RU" sz="800"/>
          </a:p>
          <a:p>
            <a:pPr indent="450850"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16013" y="908050"/>
          <a:ext cx="7848600" cy="4249738"/>
        </p:xfrm>
        <a:graphic>
          <a:graphicData uri="http://schemas.openxmlformats.org/drawingml/2006/table">
            <a:tbl>
              <a:tblPr/>
              <a:tblGrid>
                <a:gridCol w="546100"/>
                <a:gridCol w="312737"/>
                <a:gridCol w="344488"/>
                <a:gridCol w="344487"/>
                <a:gridCol w="346075"/>
                <a:gridCol w="344488"/>
                <a:gridCol w="346075"/>
                <a:gridCol w="344487"/>
                <a:gridCol w="346075"/>
                <a:gridCol w="344488"/>
                <a:gridCol w="344487"/>
                <a:gridCol w="346075"/>
                <a:gridCol w="344488"/>
                <a:gridCol w="354012"/>
                <a:gridCol w="355600"/>
                <a:gridCol w="344488"/>
                <a:gridCol w="346075"/>
                <a:gridCol w="344487"/>
                <a:gridCol w="344488"/>
                <a:gridCol w="346075"/>
                <a:gridCol w="344487"/>
                <a:gridCol w="414338"/>
              </a:tblGrid>
              <a:tr h="3603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Наимено-вание показателя</a:t>
                      </a:r>
                      <a:endParaRPr kumimoji="0" lang="ru-RU" sz="600" b="1" i="0" u="none" strike="noStrike" cap="none" normalizeH="0" baseline="0" smtClean="0">
                        <a:ln>
                          <a:noFill/>
                        </a:ln>
                        <a:solidFill>
                          <a:srgbClr val="365F9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                                                                   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                                                               </a:t>
                      </a: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Формирования  ДПИ по жанрам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Итого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5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Художе-ственная обработка  дерева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Лозопле-тение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Керамика, гончарное  ремесло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3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Вышивка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4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Лоскутное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шитьё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(пэчворк)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5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Таксидермия (изготовление чучел животных и птиц</a:t>
                      </a: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)</a:t>
                      </a: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</a:t>
                      </a: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6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Народный костюм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7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Народная игрушка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  8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Кружево-плетение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   9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Художествен-ная обработка металла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10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Роспись ткани, батик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11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Валяние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шерсти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12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Бисероплетение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13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Макраме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 14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Вязание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15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Мягкая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игрушка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16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Роспись по стеклу, фаянсу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17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Бумагопластика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 18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Соленое тесто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  19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Работа с природными материалами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20</a:t>
                      </a:r>
                      <a:endParaRPr kumimoji="0" lang="ru-RU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090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Количество формирований ДПИ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Количество участников  них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40791" marR="4079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0" y="-617538"/>
            <a:ext cx="9231313" cy="169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304704" bIns="0" anchor="ctr">
            <a:spAutoFit/>
          </a:bodyPr>
          <a:lstStyle/>
          <a:p>
            <a:pPr indent="450850">
              <a:defRPr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</a:p>
          <a:p>
            <a:pPr indent="450850">
              <a:defRPr/>
            </a:pPr>
            <a:endParaRPr lang="ru-RU" sz="12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defRPr/>
            </a:pPr>
            <a:endParaRPr lang="ru-RU" sz="12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Клубные формирования самодеятельного народного творчества по жанрам ДПИ  </a:t>
            </a:r>
          </a:p>
          <a:p>
            <a:pPr indent="450850"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</a:t>
            </a:r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8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450850" eaLnBrk="0" hangingPunct="0">
              <a:defRPr/>
            </a:pPr>
            <a:r>
              <a:rPr lang="ru-RU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402" name="Прямоугольник 3"/>
          <p:cNvSpPr>
            <a:spLocks noChangeArrowheads="1"/>
          </p:cNvSpPr>
          <p:nvPr/>
        </p:nvSpPr>
        <p:spPr bwMode="auto">
          <a:xfrm>
            <a:off x="1692275" y="4868863"/>
            <a:ext cx="6480175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450850" eaLnBrk="0" hangingPunct="0"/>
            <a:endParaRPr lang="ru-RU" sz="11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1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Примечание:</a:t>
            </a:r>
            <a:endParaRPr lang="ru-RU" sz="11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художественная обработка дерева: резьба, инкрустация, роспись по дереву, пирография (выжигание),  корнепластика (лесная скульптура);</a:t>
            </a:r>
            <a:endParaRPr lang="ru-RU" sz="1100"/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- художественная обработка металла: фигурное литье, ковка, чеканка, гравировка, филигрань, ювелирные работы;</a:t>
            </a:r>
            <a:endParaRPr lang="ru-RU" sz="1100"/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- вышивка: вышивка крестом, гладью, узелковая,  вышивка бисером;</a:t>
            </a:r>
            <a:endParaRPr lang="ru-RU" sz="1100"/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- народная игрушка: традиционные обрядовые куклы (ткань, лыко, солома и пр.)</a:t>
            </a:r>
            <a:endParaRPr lang="ru-RU" sz="1100"/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- кружевоплетение: на коклюшках, фриволите, крючком и спицами;</a:t>
            </a:r>
            <a:endParaRPr lang="ru-RU" sz="1100"/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*другие жанры ДПИ : хенд-мей  – приложить перечень коллективов с количеством участников.</a:t>
            </a:r>
            <a:endParaRPr lang="ru-RU" sz="1100"/>
          </a:p>
          <a:p>
            <a:pPr indent="450850" eaLnBrk="0" hangingPunct="0"/>
            <a:r>
              <a:rPr lang="ru-RU" sz="11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                     </a:t>
            </a:r>
            <a:r>
              <a:rPr lang="ru-RU" sz="1200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                                                               </a:t>
            </a: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03350" y="1341438"/>
          <a:ext cx="7224713" cy="4679950"/>
        </p:xfrm>
        <a:graphic>
          <a:graphicData uri="http://schemas.openxmlformats.org/drawingml/2006/table">
            <a:tbl>
              <a:tblPr/>
              <a:tblGrid>
                <a:gridCol w="900113"/>
                <a:gridCol w="930275"/>
                <a:gridCol w="998537"/>
                <a:gridCol w="2328863"/>
                <a:gridCol w="996950"/>
                <a:gridCol w="534987"/>
                <a:gridCol w="534988"/>
              </a:tblGrid>
              <a:tr h="1130300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Категории работников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Форма обучения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Тема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(количество, если в МАУК  «МКДЦ»)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Место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проведения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Дата проведения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прошедших обучение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 gridSpan="7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Times New Roman" pitchFamily="18" charset="0"/>
                        </a:rPr>
                        <a:t>В учреждении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9263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9263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9263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9263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 gridSpan="7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nstantia" pitchFamily="18" charset="0"/>
                          <a:cs typeface="Times New Roman" pitchFamily="18" charset="0"/>
                        </a:rPr>
                        <a:t>За пределами учреждения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44" marR="28944" marT="594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9443" name="Rectangle 1"/>
          <p:cNvSpPr>
            <a:spLocks noChangeArrowheads="1"/>
          </p:cNvSpPr>
          <p:nvPr/>
        </p:nvSpPr>
        <p:spPr bwMode="auto">
          <a:xfrm>
            <a:off x="0" y="-201613"/>
            <a:ext cx="8853488" cy="86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lang="ru-RU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квалификации работников и обучение</a:t>
            </a:r>
            <a:r>
              <a:rPr lang="ru-RU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 9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76375" y="1341438"/>
          <a:ext cx="7151688" cy="4984750"/>
        </p:xfrm>
        <a:graphic>
          <a:graphicData uri="http://schemas.openxmlformats.org/drawingml/2006/table">
            <a:tbl>
              <a:tblPr/>
              <a:tblGrid>
                <a:gridCol w="2173288"/>
                <a:gridCol w="631825"/>
                <a:gridCol w="2173287"/>
                <a:gridCol w="2173288"/>
              </a:tblGrid>
              <a:tr h="639763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 информации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Издание, вид, форма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rowSpan="10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Статьи в местных изданиях ;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репортажи и передачи ТРК «Радуга-3»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0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rowSpan="1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Статьи в областных и российских изданиях; репортажи и передачи ТРК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2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rowSpan="5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Реклама 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1.Афиша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2.Пригласительные билеты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3.Перетяги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4.Банеры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Другое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441" name="Rectangle 1"/>
          <p:cNvSpPr>
            <a:spLocks noChangeArrowheads="1"/>
          </p:cNvSpPr>
          <p:nvPr/>
        </p:nvSpPr>
        <p:spPr bwMode="auto">
          <a:xfrm>
            <a:off x="0" y="-571500"/>
            <a:ext cx="89773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Информация о деятельности учреждения и реклама</a:t>
            </a:r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10 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Информационное сопровождение деятельности </a:t>
            </a:r>
            <a:endParaRPr lang="ru-RU"/>
          </a:p>
          <a:p>
            <a:pPr indent="450850" eaLnBrk="0" hangingPunct="0"/>
            <a:r>
              <a:rPr lang="ru-RU" sz="1400" b="1" i="1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                         </a:t>
            </a:r>
            <a:r>
              <a:rPr lang="ru-RU" sz="1400" b="1" i="1">
                <a:solidFill>
                  <a:srgbClr val="C00000"/>
                </a:solidFill>
                <a:latin typeface="Times New Roman" pitchFamily="18" charset="0"/>
                <a:cs typeface="Calibri" pitchFamily="34" charset="0"/>
              </a:rPr>
              <a:t>                                                      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31913" y="1412875"/>
          <a:ext cx="7512050" cy="3960813"/>
        </p:xfrm>
        <a:graphic>
          <a:graphicData uri="http://schemas.openxmlformats.org/drawingml/2006/table">
            <a:tbl>
              <a:tblPr/>
              <a:tblGrid>
                <a:gridCol w="2043112"/>
                <a:gridCol w="3184525"/>
                <a:gridCol w="2284413"/>
              </a:tblGrid>
              <a:tr h="514350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Спонсор, меценат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Цель поступления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(форма мер-я, название)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Сумма или иная форма вклада, поддержки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443" name="Rectangle 1"/>
          <p:cNvSpPr>
            <a:spLocks noChangeArrowheads="1"/>
          </p:cNvSpPr>
          <p:nvPr/>
        </p:nvSpPr>
        <p:spPr bwMode="auto">
          <a:xfrm>
            <a:off x="0" y="-849313"/>
            <a:ext cx="9302750" cy="215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</a:t>
            </a:r>
          </a:p>
          <a:p>
            <a:pPr indent="450850"/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Меценатство, спонсорство,                       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11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целевые поступления </a:t>
            </a:r>
            <a:endParaRPr lang="ru-RU">
              <a:solidFill>
                <a:srgbClr val="C00000"/>
              </a:solidFill>
            </a:endParaRPr>
          </a:p>
          <a:p>
            <a:pPr indent="450850" eaLnBrk="0" hangingPunct="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Calibri" pitchFamily="34" charset="0"/>
              </a:rPr>
              <a:t>                                                                 </a:t>
            </a:r>
            <a:endParaRPr lang="ru-RU" sz="800"/>
          </a:p>
          <a:p>
            <a:pPr indent="450850" eaLnBrk="0" hangingPunct="0"/>
            <a:endParaRPr lang="ru-RU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47813" y="1196975"/>
          <a:ext cx="7008812" cy="5113338"/>
        </p:xfrm>
        <a:graphic>
          <a:graphicData uri="http://schemas.openxmlformats.org/drawingml/2006/table">
            <a:tbl>
              <a:tblPr/>
              <a:tblGrid>
                <a:gridCol w="1066800"/>
                <a:gridCol w="1225550"/>
                <a:gridCol w="1811337"/>
                <a:gridCol w="2905125"/>
              </a:tblGrid>
              <a:tr h="928688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Форма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Кто награждён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(ФИО 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     Основание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(кто награждает)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 что присуждена награда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Награды МАУК « МКДЦ»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МКУ «Управление культуры»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Министерство культуры Самарской области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Министерство культуры РФ, государственные награды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Администрация м.р. Сергиевский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3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638">
                <a:tc gridSpan="4"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                                                            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90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523" name="Rectangle 1"/>
          <p:cNvSpPr>
            <a:spLocks noChangeArrowheads="1"/>
          </p:cNvSpPr>
          <p:nvPr/>
        </p:nvSpPr>
        <p:spPr bwMode="auto">
          <a:xfrm>
            <a:off x="0" y="-355600"/>
            <a:ext cx="801052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</a:t>
            </a:r>
          </a:p>
          <a:p>
            <a:pPr indent="450850"/>
            <a:endParaRPr lang="ru-RU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Стимулирование и поощрение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12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 b="1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</a:t>
            </a:r>
            <a:endParaRPr lang="ru-RU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03350" y="620713"/>
          <a:ext cx="7200900" cy="5937250"/>
        </p:xfrm>
        <a:graphic>
          <a:graphicData uri="http://schemas.openxmlformats.org/drawingml/2006/table">
            <a:tbl>
              <a:tblPr/>
              <a:tblGrid>
                <a:gridCol w="3495675"/>
                <a:gridCol w="925513"/>
                <a:gridCol w="1055687"/>
                <a:gridCol w="1724025"/>
              </a:tblGrid>
              <a:tr h="412750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Название средства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Когда  приобретено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Источник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Оргтехника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Демонстрационные средства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Музыкальные инструменты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Специализированное оборудование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Костюмы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Средства автоматизации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Мебель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4"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Бытовая техника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ts val="13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592" name="Rectangle 1"/>
          <p:cNvSpPr>
            <a:spLocks noChangeArrowheads="1"/>
          </p:cNvSpPr>
          <p:nvPr/>
        </p:nvSpPr>
        <p:spPr bwMode="auto">
          <a:xfrm>
            <a:off x="0" y="-309563"/>
            <a:ext cx="9404350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4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</a:p>
          <a:p>
            <a:pPr indent="450850"/>
            <a:endParaRPr lang="ru-RU" sz="14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sz="14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Материально-технические средства, приобретенные за год</a:t>
            </a:r>
            <a:r>
              <a:rPr lang="ru-RU" sz="1600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13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7450" y="1628775"/>
          <a:ext cx="7705725" cy="4464050"/>
        </p:xfrm>
        <a:graphic>
          <a:graphicData uri="http://schemas.openxmlformats.org/drawingml/2006/table">
            <a:tbl>
              <a:tblPr/>
              <a:tblGrid>
                <a:gridCol w="1441450"/>
                <a:gridCol w="3206750"/>
                <a:gridCol w="998538"/>
                <a:gridCol w="923925"/>
                <a:gridCol w="1135062"/>
              </a:tblGrid>
              <a:tr h="815975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 деятельности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Объект деятельности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Источник финансирования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(тыс. руб.)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Примечания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Косметический ремонт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488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28930" marR="28930" marT="594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499" name="Rectangle 1"/>
          <p:cNvSpPr>
            <a:spLocks noChangeArrowheads="1"/>
          </p:cNvSpPr>
          <p:nvPr/>
        </p:nvSpPr>
        <p:spPr bwMode="auto">
          <a:xfrm>
            <a:off x="0" y="-601663"/>
            <a:ext cx="8774113" cy="166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endParaRPr lang="ru-RU" sz="1600" b="1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</a:t>
            </a:r>
            <a:r>
              <a:rPr lang="ru-RU" b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Хозяйственная деятельность.</a:t>
            </a:r>
            <a:r>
              <a:rPr lang="ru-RU" b="1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lang="ru-RU" sz="1400" i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  14</a:t>
            </a:r>
            <a:endParaRPr lang="ru-RU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/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Направления хозяйственной деятельности </a:t>
            </a:r>
            <a:endParaRPr lang="ru-RU"/>
          </a:p>
          <a:p>
            <a:pPr indent="450850"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450" y="0"/>
            <a:ext cx="7705725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100">
              <a:solidFill>
                <a:srgbClr val="611617"/>
              </a:solidFill>
              <a:cs typeface="Times New Roman" pitchFamily="18" charset="0"/>
            </a:endParaRPr>
          </a:p>
          <a:p>
            <a:pPr algn="ctr"/>
            <a:r>
              <a:rPr lang="ru-RU" sz="1100">
                <a:solidFill>
                  <a:srgbClr val="611617"/>
                </a:solidFill>
                <a:cs typeface="Times New Roman" pitchFamily="18" charset="0"/>
              </a:rPr>
              <a:t>Согласовано                                                                                                                          Утверждаю</a:t>
            </a:r>
            <a:endParaRPr lang="ru-RU" sz="11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100">
                <a:solidFill>
                  <a:srgbClr val="611617"/>
                </a:solidFill>
                <a:cs typeface="Times New Roman" pitchFamily="18" charset="0"/>
              </a:rPr>
              <a:t>Руководитель МКУ « Управление культуры»                                                                       Директор МАУК  «МКДЦ»</a:t>
            </a:r>
            <a:endParaRPr lang="ru-RU" sz="1100">
              <a:solidFill>
                <a:srgbClr val="611617"/>
              </a:solidFill>
            </a:endParaRPr>
          </a:p>
          <a:p>
            <a:pPr algn="ctr" eaLnBrk="0" hangingPunct="0"/>
            <a:r>
              <a:rPr lang="ru-RU" sz="1100">
                <a:solidFill>
                  <a:srgbClr val="611617"/>
                </a:solidFill>
                <a:cs typeface="Times New Roman" pitchFamily="18" charset="0"/>
              </a:rPr>
              <a:t>_____________О.Н.Николаева                                                                                             ___________ Л.А.Сычук</a:t>
            </a:r>
            <a:endParaRPr lang="ru-RU" sz="1100">
              <a:solidFill>
                <a:srgbClr val="611617"/>
              </a:solidFill>
            </a:endParaRPr>
          </a:p>
        </p:txBody>
      </p:sp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1403350" y="981075"/>
            <a:ext cx="7416800" cy="5632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600" b="1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b="1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Перечень вопросов к аттестации специалистов МАУК  «МКДЦ»</a:t>
            </a:r>
            <a:r>
              <a:rPr lang="ru-RU" sz="1600" b="1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b="1">
              <a:solidFill>
                <a:srgbClr val="611617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1600">
              <a:solidFill>
                <a:srgbClr val="611617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200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ru-RU" sz="1400" b="1" u="sng">
                <a:solidFill>
                  <a:srgbClr val="6116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Специалистам  Домов культуры, сельских Домов культуры, сельских клубов:</a:t>
            </a:r>
          </a:p>
          <a:p>
            <a:pPr eaLnBrk="0" hangingPunct="0"/>
            <a:endParaRPr lang="ru-RU" sz="800">
              <a:solidFill>
                <a:srgbClr val="611617"/>
              </a:solidFill>
              <a:cs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Структура взаимодействия вашего КДУ. Социальное партнёрство.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цели и задачи деятельности вашего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виды деятельности вашего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Внедрение    новых   технологий     культурно- досуговой деятельности     в    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Состав услуг, предоставляемых вашим КДУ . Заказчики услуг. Сравнительный анализ.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Развитие платных услуг в вашем КДУ. Формы  , количество и сумма услуг.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КДУ. Организация досуга социально-незащищённых категорий граждан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 .Организация работы с семьёй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 .Организация досуга пожилых людей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КДУ. Работа по героико-патриотическому воспитанию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КДУ. Работа с детьми и подростками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КДУ. Работа с молодёжью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Основные направления деятельности КДУ. Развитие праздничной культуры России в вашем КДУ. (традиционные народные праздники. Календарный цикл).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Внутренние ресурсы КДУ. Развитие клубных формирований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Развитие жанров самодеятельного художественного творчества и ремёсел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Участие творческих коллективов вашего КДУ в районных, областных и всероссийских фестивалях и конкурсах.  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Информационное сопровождение деятельности вашего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1300">
                <a:solidFill>
                  <a:srgbClr val="611617"/>
                </a:solidFill>
                <a:latin typeface="Calibri" pitchFamily="34" charset="0"/>
                <a:cs typeface="Calibri" pitchFamily="34" charset="0"/>
              </a:rPr>
              <a:t>Формы и технология проведения массовых мероприятий в вашем КДУ.</a:t>
            </a:r>
            <a:endParaRPr lang="ru-RU" sz="1300">
              <a:solidFill>
                <a:srgbClr val="611617"/>
              </a:solidFill>
              <a:latin typeface="Calibri" pitchFamily="34" charset="0"/>
            </a:endParaRPr>
          </a:p>
          <a:p>
            <a:pPr eaLnBrk="0" hangingPunct="0"/>
            <a:endParaRPr lang="ru-RU">
              <a:solidFill>
                <a:srgbClr val="611617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1644" y="908720"/>
            <a:ext cx="540870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Спасибо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</a:t>
            </a:r>
            <a:r>
              <a:rPr lang="ru-RU" sz="5400" b="1" spc="50" dirty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а  внимание!</a:t>
            </a:r>
            <a:endParaRPr lang="ru-RU" sz="5400" b="1" spc="50" dirty="0">
              <a:ln w="11430"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3645024"/>
            <a:ext cx="576064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            </a:t>
            </a:r>
            <a:r>
              <a:rPr lang="ru-RU" sz="2400" b="1" dirty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Презентация  подготовлена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 Главным методистом МАУК «МКДЦ»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 муниципального района Сергиевский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  </a:t>
            </a:r>
            <a:r>
              <a:rPr lang="ru-RU" sz="2400" b="1" dirty="0" err="1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Чапкевич</a:t>
            </a:r>
            <a:r>
              <a:rPr lang="ru-RU" sz="2400" b="1" dirty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 Мариной Александровной.</a:t>
            </a:r>
            <a:endParaRPr lang="ru-RU" sz="24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9113" y="6165850"/>
            <a:ext cx="336867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          Сергиевск. 2014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1179</TotalTime>
  <Words>5330</Words>
  <Application>Microsoft Office PowerPoint</Application>
  <PresentationFormat>Экран (4:3)</PresentationFormat>
  <Paragraphs>1785</Paragraphs>
  <Slides>90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18</vt:i4>
      </vt:variant>
      <vt:variant>
        <vt:lpstr>Шаблон оформления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90</vt:i4>
      </vt:variant>
    </vt:vector>
  </HeadingPairs>
  <TitlesOfParts>
    <vt:vector size="114" baseType="lpstr">
      <vt:lpstr>Corbel</vt:lpstr>
      <vt:lpstr>Arial</vt:lpstr>
      <vt:lpstr>Wingdings 2</vt:lpstr>
      <vt:lpstr>Verdana</vt:lpstr>
      <vt:lpstr>Calibri</vt:lpstr>
      <vt:lpstr>Gill Sans MT</vt:lpstr>
      <vt:lpstr>Wingdings</vt:lpstr>
      <vt:lpstr>Times New Roman</vt:lpstr>
      <vt:lpstr>Sylfaen</vt:lpstr>
      <vt:lpstr>+mj-lt</vt:lpstr>
      <vt:lpstr>Franklin Gothic Heavy</vt:lpstr>
      <vt:lpstr>Arial Black</vt:lpstr>
      <vt:lpstr>Estrangelo Edessa</vt:lpstr>
      <vt:lpstr>Garamond</vt:lpstr>
      <vt:lpstr>Impact</vt:lpstr>
      <vt:lpstr>Courier New</vt:lpstr>
      <vt:lpstr>Aharoni</vt:lpstr>
      <vt:lpstr>Constantia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Диаграмма Microsoft Excel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                                  Муниципальное  бюджетное   учреждение  культуры                          «Межпоселенческий   культурно -  досуговый  центр»      Практические вопросы деятельности КДУ          Сергиевского района  по работе с социально-незащищёнными категориями                                         граждан</vt:lpstr>
      <vt:lpstr>Слайд 28</vt:lpstr>
      <vt:lpstr>Слайд 29</vt:lpstr>
      <vt:lpstr>                                            Основные  направления деятельности  КДУ  с  семьёй  </vt:lpstr>
      <vt:lpstr>Слайд 31</vt:lpstr>
      <vt:lpstr>Слайд 32</vt:lpstr>
      <vt:lpstr>Слайд 33</vt:lpstr>
      <vt:lpstr>Формы  организации  досуга     в клубных учреждениях</vt:lpstr>
      <vt:lpstr>    Конкурсно-досуговые программы</vt:lpstr>
      <vt:lpstr>       Творческие формирования (кружки)  клубных учреждениях</vt:lpstr>
      <vt:lpstr>Слайд 37</vt:lpstr>
      <vt:lpstr>                                   Методический кабинет      Муниципального  бюджетного учреждения культуры       «Межпоселенческий культурно-досуговый центр»</vt:lpstr>
      <vt:lpstr>1. Формы массовых мероприятий </vt:lpstr>
      <vt:lpstr>Слайд 40</vt:lpstr>
      <vt:lpstr>Слайд 41</vt:lpstr>
      <vt:lpstr>Слайд 42</vt:lpstr>
      <vt:lpstr>Слайд 43</vt:lpstr>
      <vt:lpstr>                        Методический   кабинет                   Муниципального бюджетного учреждения культуры                                   «Межпоселенческий культурно-досуговый центр»</vt:lpstr>
      <vt:lpstr>          Театрализованные представления</vt:lpstr>
      <vt:lpstr>Слайд 46</vt:lpstr>
      <vt:lpstr>           </vt:lpstr>
      <vt:lpstr>Слайд 48</vt:lpstr>
      <vt:lpstr>       Общее число участников исследования- 427 человек       Из них: женщин- 280    или 65,6%                 мужчин- 147    или  34,4% 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1</cp:lastModifiedBy>
  <cp:revision>235</cp:revision>
  <dcterms:created xsi:type="dcterms:W3CDTF">2014-06-17T06:17:27Z</dcterms:created>
  <dcterms:modified xsi:type="dcterms:W3CDTF">2014-06-27T04:51:30Z</dcterms:modified>
</cp:coreProperties>
</file>