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32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4C71EC6-210F-42DE-9C53-41977AD35B3D}" type="datetimeFigureOut">
              <a:rPr lang="ru-RU" smtClean="0"/>
              <a:t>26.06.2014</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26.06.2014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4C71EC6-210F-42DE-9C53-41977AD35B3D}" type="datetimeFigureOut">
              <a:rPr lang="ru-RU" smtClean="0"/>
              <a:t>26.06.2014</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26.06.2014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26.06.2014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26.06.2014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B4C71EC6-210F-42DE-9C53-41977AD35B3D}" type="datetimeFigureOut">
              <a:rPr lang="ru-RU" smtClean="0"/>
              <a:t>26.06.2014</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26.06.2014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B4C71EC6-210F-42DE-9C53-41977AD35B3D}" type="datetimeFigureOut">
              <a:rPr lang="ru-RU" smtClean="0"/>
              <a:t>26.06.2014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26.06.2014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B4C71EC6-210F-42DE-9C53-41977AD35B3D}" type="datetimeFigureOut">
              <a:rPr lang="ru-RU" smtClean="0"/>
              <a:t>26.06.2014</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4C71EC6-210F-42DE-9C53-41977AD35B3D}" type="datetimeFigureOut">
              <a:rPr lang="ru-RU" smtClean="0"/>
              <a:t>26.06.2014</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32656"/>
            <a:ext cx="7772400" cy="5400599"/>
          </a:xfrm>
        </p:spPr>
        <p:txBody>
          <a:bodyPr>
            <a:normAutofit fontScale="90000"/>
          </a:bodyPr>
          <a:lstStyle/>
          <a:p>
            <a:r>
              <a:rPr lang="ru-RU" sz="3100" b="1" dirty="0" smtClean="0"/>
              <a:t/>
            </a:r>
            <a:br>
              <a:rPr lang="ru-RU" sz="3100" b="1" dirty="0" smtClean="0"/>
            </a:br>
            <a:r>
              <a:rPr lang="ru-RU" sz="3100" b="1" dirty="0"/>
              <a:t/>
            </a:r>
            <a:br>
              <a:rPr lang="ru-RU" sz="3100" b="1" dirty="0"/>
            </a:br>
            <a:r>
              <a:rPr lang="ru-RU" sz="3100" dirty="0"/>
              <a:t/>
            </a:r>
            <a:br>
              <a:rPr lang="ru-RU" sz="3100" dirty="0"/>
            </a:br>
            <a:r>
              <a:rPr lang="ru-RU" sz="2700" b="1" dirty="0"/>
              <a:t>Положение о присвоении званий </a:t>
            </a:r>
            <a:r>
              <a:rPr lang="ru-RU" sz="2700" b="1" dirty="0" smtClean="0"/>
              <a:t/>
            </a:r>
            <a:br>
              <a:rPr lang="ru-RU" sz="2700" b="1" dirty="0" smtClean="0"/>
            </a:br>
            <a:r>
              <a:rPr lang="ru-RU" sz="2700" b="1" dirty="0" smtClean="0"/>
              <a:t>«</a:t>
            </a:r>
            <a:r>
              <a:rPr lang="ru-RU" sz="2700" b="1" dirty="0"/>
              <a:t>Мастер декоративно-прикладного искусства, народных промыслов и ремёсел Самарской области», «Организация декоративно-прикладного искусства, народных промыслов и ремёсел Самарской области» в </a:t>
            </a:r>
            <a:r>
              <a:rPr lang="ru-RU" sz="2700" b="1" dirty="0" smtClean="0"/>
              <a:t>контексте проекта </a:t>
            </a:r>
            <a:r>
              <a:rPr lang="ru-RU" sz="2700" b="1" dirty="0"/>
              <a:t>стратегии развития народных художественных промыслов Российской Федерации на период до 2020 </a:t>
            </a:r>
            <a:r>
              <a:rPr lang="ru-RU" sz="2700" b="1" dirty="0" smtClean="0"/>
              <a:t>года</a:t>
            </a:r>
            <a:br>
              <a:rPr lang="ru-RU" sz="2700" b="1" dirty="0" smtClean="0"/>
            </a:br>
            <a:r>
              <a:rPr lang="ru-RU" sz="2700" dirty="0"/>
              <a:t/>
            </a:r>
            <a:br>
              <a:rPr lang="ru-RU" sz="2700" dirty="0"/>
            </a:br>
            <a:r>
              <a:rPr lang="ru-RU" dirty="0"/>
              <a:t> </a:t>
            </a:r>
            <a:br>
              <a:rPr lang="ru-RU" dirty="0"/>
            </a:br>
            <a:endParaRPr lang="ru-RU" dirty="0"/>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8167084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07704" y="116632"/>
            <a:ext cx="4530430" cy="640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6655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000" b="1" dirty="0"/>
              <a:t>Положение </a:t>
            </a:r>
            <a:r>
              <a:rPr lang="ru-RU" sz="2000" dirty="0"/>
              <a:t>о присвоении званий «</a:t>
            </a:r>
            <a:r>
              <a:rPr lang="ru-RU" sz="2000" dirty="0" smtClean="0"/>
              <a:t>Мастер/организация </a:t>
            </a:r>
            <a:r>
              <a:rPr lang="ru-RU" sz="2000" dirty="0"/>
              <a:t>декоративно-прикладного искусства, народных промыслов и ремесел Самарской  области», </a:t>
            </a:r>
            <a:r>
              <a:rPr lang="ru-RU" sz="2000" b="1" dirty="0" smtClean="0"/>
              <a:t>разработано </a:t>
            </a:r>
            <a:r>
              <a:rPr lang="ru-RU" sz="2000" b="1" dirty="0"/>
              <a:t>в соответствии с:</a:t>
            </a:r>
            <a:br>
              <a:rPr lang="ru-RU" sz="2000" b="1" dirty="0"/>
            </a:br>
            <a:endParaRPr lang="ru-RU" sz="2000" b="1" dirty="0"/>
          </a:p>
        </p:txBody>
      </p:sp>
      <p:sp>
        <p:nvSpPr>
          <p:cNvPr id="3" name="Объект 2"/>
          <p:cNvSpPr>
            <a:spLocks noGrp="1"/>
          </p:cNvSpPr>
          <p:nvPr>
            <p:ph idx="1"/>
          </p:nvPr>
        </p:nvSpPr>
        <p:spPr/>
        <p:txBody>
          <a:bodyPr>
            <a:normAutofit fontScale="70000" lnSpcReduction="20000"/>
          </a:bodyPr>
          <a:lstStyle/>
          <a:p>
            <a:r>
              <a:rPr lang="ru-RU" dirty="0" smtClean="0"/>
              <a:t>Законом </a:t>
            </a:r>
            <a:r>
              <a:rPr lang="ru-RU" dirty="0"/>
              <a:t>Российской Федерации «Основы законодательства Российской Федерации о культуре»;</a:t>
            </a:r>
          </a:p>
          <a:p>
            <a:r>
              <a:rPr lang="ru-RU" dirty="0" smtClean="0"/>
              <a:t>Федеральным </a:t>
            </a:r>
            <a:r>
              <a:rPr lang="ru-RU" dirty="0"/>
              <a:t>законом от 6 января 1999 г. №7 «О народных художественных промыслах»;</a:t>
            </a:r>
          </a:p>
          <a:p>
            <a:r>
              <a:rPr lang="ru-RU" dirty="0" smtClean="0"/>
              <a:t>Федеральным </a:t>
            </a:r>
            <a:r>
              <a:rPr lang="ru-RU" dirty="0"/>
              <a:t>законом от 24.07.2007г. №209  «О развитии малого и среднего предпринимательства в Российской Федерации» (в редакции от 28.12.2013 г.);</a:t>
            </a:r>
          </a:p>
          <a:p>
            <a:r>
              <a:rPr lang="ru-RU" dirty="0" smtClean="0"/>
              <a:t>Приказом </a:t>
            </a:r>
            <a:r>
              <a:rPr lang="ru-RU" dirty="0"/>
              <a:t>Министерства культуры Российской Федерации от 17.12.2008г. № 267 «Об утверждении концепции сохранения и развития нематериального культурного наследия народов Российской Федерации на 2009-2015гг.»; </a:t>
            </a:r>
          </a:p>
          <a:p>
            <a:r>
              <a:rPr lang="ru-RU" dirty="0" smtClean="0"/>
              <a:t>Приказом </a:t>
            </a:r>
            <a:r>
              <a:rPr lang="ru-RU" dirty="0"/>
              <a:t>министерства промышленности и торговли Российской Федерации от 24.09.2009г. №854 «Об утверждении концепции государственной поддержки организаций народных художественных промыслов на период до 2015 года»;</a:t>
            </a:r>
          </a:p>
          <a:p>
            <a:r>
              <a:rPr lang="ru-RU" dirty="0" smtClean="0"/>
              <a:t>Законом </a:t>
            </a:r>
            <a:r>
              <a:rPr lang="ru-RU" dirty="0"/>
              <a:t>Самарской области от 3.04.2002 г. №14-ГД «О культуре в Самарской области» (в редакции от 2011 г.).</a:t>
            </a:r>
          </a:p>
        </p:txBody>
      </p:sp>
    </p:spTree>
    <p:extLst>
      <p:ext uri="{BB962C8B-B14F-4D97-AF65-F5344CB8AC3E}">
        <p14:creationId xmlns:p14="http://schemas.microsoft.com/office/powerpoint/2010/main" val="24017808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620688"/>
            <a:ext cx="7571184" cy="5505475"/>
          </a:xfrm>
        </p:spPr>
        <p:txBody>
          <a:bodyPr>
            <a:normAutofit fontScale="70000" lnSpcReduction="20000"/>
          </a:bodyPr>
          <a:lstStyle/>
          <a:p>
            <a:pPr marL="0" indent="0" algn="just">
              <a:buNone/>
            </a:pPr>
            <a:r>
              <a:rPr lang="ru-RU" b="1" dirty="0"/>
              <a:t>Мастер декоративно-прикладного искусства, народных промыслов и ремёсел Самарской области </a:t>
            </a:r>
            <a:r>
              <a:rPr lang="ru-RU" dirty="0" smtClean="0"/>
              <a:t> </a:t>
            </a:r>
            <a:r>
              <a:rPr lang="ru-RU" dirty="0"/>
              <a:t>– физическое лицо, которое изготавливает изделия определенного вида декоративно-прикладного искусства, народного промысла в соответствии с традициями и/или признанного художественного достоинства. Мастер вправе осуществлять свою деятельность на условиях трудового договора (контракта) или гражданско-правового договора с юридическим лицом либо в качестве индивидуального предпринимателя без образования юридического лица.</a:t>
            </a:r>
          </a:p>
          <a:p>
            <a:pPr marL="0" indent="0" algn="just">
              <a:buNone/>
            </a:pPr>
            <a:endParaRPr lang="ru-RU" b="1" dirty="0" smtClean="0"/>
          </a:p>
          <a:p>
            <a:pPr marL="0" indent="0" algn="just">
              <a:buNone/>
            </a:pPr>
            <a:r>
              <a:rPr lang="ru-RU" b="1" dirty="0" smtClean="0"/>
              <a:t>Организация </a:t>
            </a:r>
            <a:r>
              <a:rPr lang="ru-RU" b="1" dirty="0"/>
              <a:t>декоративно-прикладного искусства, народных промыслов и ремёсел Самарской области</a:t>
            </a:r>
            <a:r>
              <a:rPr lang="ru-RU" dirty="0"/>
              <a:t> </a:t>
            </a:r>
            <a:r>
              <a:rPr lang="ru-RU" dirty="0" smtClean="0"/>
              <a:t>– </a:t>
            </a:r>
            <a:r>
              <a:rPr lang="ru-RU" dirty="0"/>
              <a:t>организации (юридические лица) любых организационно-правовых форм и форм собственности,  зарегистрированные на территории Самарской области, в объёме отгруженных (подлежащих реализации путём поставки или иной продажи либо обмена) товаров собственного производства (работ, услуг, выполненных, оказанных своими силами) которых изделия народных художественных промыслов, поданным федерального государственного статистического наблюдения за предыдущий год, составляют не менее 50 процентов.</a:t>
            </a:r>
          </a:p>
          <a:p>
            <a:endParaRPr lang="ru-RU" dirty="0"/>
          </a:p>
        </p:txBody>
      </p:sp>
    </p:spTree>
    <p:extLst>
      <p:ext uri="{BB962C8B-B14F-4D97-AF65-F5344CB8AC3E}">
        <p14:creationId xmlns:p14="http://schemas.microsoft.com/office/powerpoint/2010/main" val="3343546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fontScale="90000"/>
          </a:bodyPr>
          <a:lstStyle/>
          <a:p>
            <a:r>
              <a:rPr lang="ru-RU" sz="2200" b="1" dirty="0"/>
              <a:t>Выдвижение на соискание Звания осуществляется по ходатайству</a:t>
            </a:r>
            <a:r>
              <a:rPr lang="ru-RU" sz="2200" dirty="0"/>
              <a:t>:        </a:t>
            </a:r>
            <a:r>
              <a:rPr lang="ru-RU" sz="2400" dirty="0"/>
              <a:t/>
            </a:r>
            <a:br>
              <a:rPr lang="ru-RU" sz="2400" dirty="0"/>
            </a:br>
            <a:endParaRPr lang="ru-RU" sz="2400" dirty="0"/>
          </a:p>
        </p:txBody>
      </p:sp>
      <p:sp>
        <p:nvSpPr>
          <p:cNvPr id="3" name="Объект 2"/>
          <p:cNvSpPr>
            <a:spLocks noGrp="1"/>
          </p:cNvSpPr>
          <p:nvPr>
            <p:ph idx="1"/>
          </p:nvPr>
        </p:nvSpPr>
        <p:spPr/>
        <p:txBody>
          <a:bodyPr>
            <a:normAutofit lnSpcReduction="10000"/>
          </a:bodyPr>
          <a:lstStyle/>
          <a:p>
            <a:r>
              <a:rPr lang="ru-RU" sz="2200" dirty="0" smtClean="0"/>
              <a:t>главы </a:t>
            </a:r>
            <a:r>
              <a:rPr lang="ru-RU" sz="2200" dirty="0"/>
              <a:t>муниципального образования; </a:t>
            </a:r>
            <a:endParaRPr lang="ru-RU" sz="2200" dirty="0" smtClean="0"/>
          </a:p>
          <a:p>
            <a:endParaRPr lang="ru-RU" sz="2200" dirty="0"/>
          </a:p>
          <a:p>
            <a:r>
              <a:rPr lang="ru-RU" sz="2200" dirty="0" smtClean="0"/>
              <a:t>творческого </a:t>
            </a:r>
            <a:r>
              <a:rPr lang="ru-RU" sz="2200" dirty="0"/>
              <a:t>союза, иного творческого общественного объединения</a:t>
            </a:r>
            <a:r>
              <a:rPr lang="ru-RU" sz="2200" dirty="0" smtClean="0"/>
              <a:t>;</a:t>
            </a:r>
          </a:p>
          <a:p>
            <a:endParaRPr lang="ru-RU" sz="2200" dirty="0"/>
          </a:p>
          <a:p>
            <a:r>
              <a:rPr lang="ru-RU" sz="2200" dirty="0" smtClean="0"/>
              <a:t>органа </a:t>
            </a:r>
            <a:r>
              <a:rPr lang="ru-RU" sz="2200" dirty="0"/>
              <a:t>управления культурой муниципального образования; </a:t>
            </a:r>
            <a:endParaRPr lang="ru-RU" sz="2200" dirty="0" smtClean="0"/>
          </a:p>
          <a:p>
            <a:endParaRPr lang="ru-RU" sz="2200" dirty="0"/>
          </a:p>
          <a:p>
            <a:r>
              <a:rPr lang="ru-RU" sz="2200" dirty="0" smtClean="0"/>
              <a:t>мастера </a:t>
            </a:r>
            <a:r>
              <a:rPr lang="ru-RU" sz="2200" dirty="0"/>
              <a:t>или организации, работающих на территории муниципального района (городского округа), сохраняющих и развивающих декоративно-прикладное искусство, народные промыслы и ремесла Самарской области.</a:t>
            </a:r>
          </a:p>
          <a:p>
            <a:endParaRPr lang="ru-RU" dirty="0"/>
          </a:p>
        </p:txBody>
      </p:sp>
    </p:spTree>
    <p:extLst>
      <p:ext uri="{BB962C8B-B14F-4D97-AF65-F5344CB8AC3E}">
        <p14:creationId xmlns:p14="http://schemas.microsoft.com/office/powerpoint/2010/main" val="25022611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1800" dirty="0"/>
              <a:t>Для рассмотрения вопроса о присвоении Звания </a:t>
            </a:r>
            <a:r>
              <a:rPr lang="ru-RU" sz="1800" dirty="0" smtClean="0"/>
              <a:t>заявители представляют </a:t>
            </a:r>
            <a:r>
              <a:rPr lang="ru-RU" sz="1800" b="1" dirty="0">
                <a:solidFill>
                  <a:srgbClr val="0070C0"/>
                </a:solidFill>
              </a:rPr>
              <a:t>до 1 декабря </a:t>
            </a:r>
            <a:r>
              <a:rPr lang="ru-RU" sz="1800" dirty="0"/>
              <a:t>текущего </a:t>
            </a:r>
            <a:r>
              <a:rPr lang="ru-RU" sz="1800" dirty="0" smtClean="0"/>
              <a:t>года</a:t>
            </a:r>
            <a:br>
              <a:rPr lang="ru-RU" sz="1800" dirty="0" smtClean="0"/>
            </a:br>
            <a:r>
              <a:rPr lang="ru-RU" sz="1800" dirty="0" smtClean="0"/>
              <a:t>  </a:t>
            </a:r>
            <a:r>
              <a:rPr lang="ru-RU" sz="1800" dirty="0"/>
              <a:t>в ГБУК «Агентство социокультурных технологий» </a:t>
            </a:r>
            <a:r>
              <a:rPr lang="ru-RU" sz="1800" dirty="0" smtClean="0"/>
              <a:t/>
            </a:r>
            <a:br>
              <a:rPr lang="ru-RU" sz="1800" dirty="0" smtClean="0"/>
            </a:br>
            <a:r>
              <a:rPr lang="ru-RU" sz="1800" dirty="0" smtClean="0"/>
              <a:t>следующие </a:t>
            </a:r>
            <a:r>
              <a:rPr lang="ru-RU" sz="1800" b="1" dirty="0"/>
              <a:t>документы </a:t>
            </a:r>
            <a:r>
              <a:rPr lang="ru-RU" sz="1800" dirty="0"/>
              <a:t>(в 1 экземпляре):</a:t>
            </a:r>
            <a:r>
              <a:rPr lang="ru-RU" sz="2400" dirty="0"/>
              <a:t/>
            </a:r>
            <a:br>
              <a:rPr lang="ru-RU" sz="2400" dirty="0"/>
            </a:br>
            <a:endParaRPr lang="ru-RU" sz="2400" dirty="0"/>
          </a:p>
        </p:txBody>
      </p:sp>
      <p:sp>
        <p:nvSpPr>
          <p:cNvPr id="3" name="Объект 2"/>
          <p:cNvSpPr>
            <a:spLocks noGrp="1"/>
          </p:cNvSpPr>
          <p:nvPr>
            <p:ph idx="1"/>
          </p:nvPr>
        </p:nvSpPr>
        <p:spPr/>
        <p:txBody>
          <a:bodyPr>
            <a:normAutofit fontScale="25000" lnSpcReduction="20000"/>
          </a:bodyPr>
          <a:lstStyle/>
          <a:p>
            <a:pPr algn="just"/>
            <a:r>
              <a:rPr lang="ru-RU" sz="6400" dirty="0" smtClean="0"/>
              <a:t>личное </a:t>
            </a:r>
            <a:r>
              <a:rPr lang="ru-RU" sz="6400" dirty="0"/>
              <a:t>заявление;</a:t>
            </a:r>
          </a:p>
          <a:p>
            <a:pPr algn="just"/>
            <a:r>
              <a:rPr lang="ru-RU" sz="6400" dirty="0" smtClean="0"/>
              <a:t>ходатайство </a:t>
            </a:r>
            <a:r>
              <a:rPr lang="ru-RU" sz="6400" dirty="0"/>
              <a:t>выдвигающего органа в свободной форме;</a:t>
            </a:r>
          </a:p>
          <a:p>
            <a:pPr algn="just"/>
            <a:r>
              <a:rPr lang="ru-RU" sz="6400" dirty="0" smtClean="0"/>
              <a:t>творческую </a:t>
            </a:r>
            <a:r>
              <a:rPr lang="ru-RU" sz="6400" dirty="0"/>
              <a:t>характеристику с указанием достижений, выставок декоративно-прикладного искусства, фестивалей, конкурсов, в которых принимал участие претендент на присвоение Звания, сведения о наградах, поощрениях и иных достижениях в сфере сохранения народных художественных традиций, данные о руководстве мастер-классами, семинарами, творческими лабораториями;</a:t>
            </a:r>
          </a:p>
          <a:p>
            <a:pPr algn="just"/>
            <a:r>
              <a:rPr lang="ru-RU" sz="6400" dirty="0" smtClean="0"/>
              <a:t>сведения </a:t>
            </a:r>
            <a:r>
              <a:rPr lang="ru-RU" sz="6400" dirty="0"/>
              <a:t>о персональных выставках за последние пять лет (с указанием времени и места проведения, фотографиями, откликами в СМИ);</a:t>
            </a:r>
          </a:p>
          <a:p>
            <a:pPr algn="just"/>
            <a:r>
              <a:rPr lang="ru-RU" sz="6400" dirty="0" smtClean="0"/>
              <a:t>подтверждение </a:t>
            </a:r>
            <a:r>
              <a:rPr lang="ru-RU" sz="6400" dirty="0"/>
              <a:t>о наличии не менее 10-ти творческих работ на CD-носителях, фотоальбом изделий (фотографии размером 9 x 12 см), созданных в течение последних 5 лет, с указанием их названия и материала, из которого они изготовлены;</a:t>
            </a:r>
          </a:p>
          <a:p>
            <a:pPr algn="just"/>
            <a:r>
              <a:rPr lang="ru-RU" sz="6400" dirty="0" smtClean="0"/>
              <a:t>список </a:t>
            </a:r>
            <a:r>
              <a:rPr lang="ru-RU" sz="6400" dirty="0"/>
              <a:t>опубликованных работ  (в том числе методических);</a:t>
            </a:r>
          </a:p>
          <a:p>
            <a:pPr algn="just"/>
            <a:r>
              <a:rPr lang="ru-RU" sz="6400" dirty="0" smtClean="0"/>
              <a:t>не </a:t>
            </a:r>
            <a:r>
              <a:rPr lang="ru-RU" sz="6400" dirty="0"/>
              <a:t>менее двух отзывов или рецензий о творчестве претендента на Звание специалистов декоративно-прикладного искусства и искусствоведов;</a:t>
            </a:r>
          </a:p>
          <a:p>
            <a:pPr algn="just"/>
            <a:r>
              <a:rPr lang="ru-RU" sz="6400" dirty="0" smtClean="0"/>
              <a:t>копии </a:t>
            </a:r>
            <a:r>
              <a:rPr lang="ru-RU" sz="6400" dirty="0"/>
              <a:t>дипломов лауреатов и грамот, подтверждающих участие мастера или организации в выставках, ярмарках, конкурсах и других мероприятиях.</a:t>
            </a:r>
          </a:p>
          <a:p>
            <a:pPr marL="0" indent="0">
              <a:buNone/>
            </a:pPr>
            <a:r>
              <a:rPr lang="ru-RU" sz="6400" dirty="0"/>
              <a:t> </a:t>
            </a:r>
          </a:p>
          <a:p>
            <a:pPr marL="0" indent="0">
              <a:buNone/>
            </a:pPr>
            <a:r>
              <a:rPr lang="ru-RU" dirty="0"/>
              <a:t> </a:t>
            </a:r>
          </a:p>
          <a:p>
            <a:endParaRPr lang="ru-RU" dirty="0"/>
          </a:p>
        </p:txBody>
      </p:sp>
    </p:spTree>
    <p:extLst>
      <p:ext uri="{BB962C8B-B14F-4D97-AF65-F5344CB8AC3E}">
        <p14:creationId xmlns:p14="http://schemas.microsoft.com/office/powerpoint/2010/main" val="5392082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b="1" dirty="0"/>
              <a:t>Критерии общественного признания творчества кандидата</a:t>
            </a:r>
            <a:r>
              <a:rPr lang="ru-RU" sz="2000" dirty="0"/>
              <a:t>, учитываемыми при решении вопроса </a:t>
            </a:r>
            <a:r>
              <a:rPr lang="ru-RU" sz="2000" dirty="0" smtClean="0"/>
              <a:t/>
            </a:r>
            <a:br>
              <a:rPr lang="ru-RU" sz="2000" dirty="0" smtClean="0"/>
            </a:br>
            <a:r>
              <a:rPr lang="ru-RU" sz="2000" dirty="0" smtClean="0"/>
              <a:t>о </a:t>
            </a:r>
            <a:r>
              <a:rPr lang="ru-RU" sz="2000" dirty="0"/>
              <a:t>присвоении Звания являются:</a:t>
            </a:r>
            <a:br>
              <a:rPr lang="ru-RU" sz="2000" dirty="0"/>
            </a:br>
            <a:endParaRPr lang="ru-RU" sz="2000" dirty="0"/>
          </a:p>
        </p:txBody>
      </p:sp>
      <p:sp>
        <p:nvSpPr>
          <p:cNvPr id="3" name="Объект 2"/>
          <p:cNvSpPr>
            <a:spLocks noGrp="1"/>
          </p:cNvSpPr>
          <p:nvPr>
            <p:ph idx="1"/>
          </p:nvPr>
        </p:nvSpPr>
        <p:spPr/>
        <p:txBody>
          <a:bodyPr>
            <a:normAutofit fontScale="70000" lnSpcReduction="20000"/>
          </a:bodyPr>
          <a:lstStyle/>
          <a:p>
            <a:pPr algn="just"/>
            <a:r>
              <a:rPr lang="ru-RU" dirty="0" smtClean="0"/>
              <a:t>сохранение </a:t>
            </a:r>
            <a:r>
              <a:rPr lang="ru-RU" dirty="0"/>
              <a:t>художественно-стилевых особенностей и традиционных образов в произведениях декоративно-прикладного искусства, народных промыслов и ремёсел;</a:t>
            </a:r>
          </a:p>
          <a:p>
            <a:pPr algn="just"/>
            <a:r>
              <a:rPr lang="ru-RU" dirty="0" smtClean="0"/>
              <a:t>сохранение </a:t>
            </a:r>
            <a:r>
              <a:rPr lang="ru-RU" dirty="0"/>
              <a:t>художественно-технических приёмов, технологий, материалов, типов изделий и форм, характерных для данного вида промысла или ремесла;</a:t>
            </a:r>
          </a:p>
          <a:p>
            <a:pPr algn="just"/>
            <a:r>
              <a:rPr lang="ru-RU" dirty="0" smtClean="0"/>
              <a:t> </a:t>
            </a:r>
            <a:r>
              <a:rPr lang="ru-RU" dirty="0"/>
              <a:t>использование в процессе производства изделий метода творческого варьирования, не приводящего к снижению художественного уровня и качества изделий;</a:t>
            </a:r>
          </a:p>
          <a:p>
            <a:pPr algn="just"/>
            <a:r>
              <a:rPr lang="ru-RU" dirty="0" smtClean="0"/>
              <a:t>авторский </a:t>
            </a:r>
            <a:r>
              <a:rPr lang="ru-RU" dirty="0"/>
              <a:t>стиль в произведениях декоративно-прикладного искусства;</a:t>
            </a:r>
          </a:p>
          <a:p>
            <a:pPr algn="just"/>
            <a:r>
              <a:rPr lang="ru-RU" dirty="0" smtClean="0"/>
              <a:t>соединение </a:t>
            </a:r>
            <a:r>
              <a:rPr lang="ru-RU" dirty="0"/>
              <a:t>художественного и утилитарного назначения произведений;</a:t>
            </a:r>
          </a:p>
          <a:p>
            <a:pPr algn="just"/>
            <a:r>
              <a:rPr lang="ru-RU" dirty="0" smtClean="0"/>
              <a:t>активная </a:t>
            </a:r>
            <a:r>
              <a:rPr lang="ru-RU" dirty="0"/>
              <a:t>творческая деятельность мастера или организации в области декоративно-прикладного искусства,  народных художественных промыслов и ремесел;</a:t>
            </a:r>
          </a:p>
          <a:p>
            <a:pPr algn="just"/>
            <a:r>
              <a:rPr lang="ru-RU" dirty="0" smtClean="0"/>
              <a:t>педагогическая </a:t>
            </a:r>
            <a:r>
              <a:rPr lang="ru-RU" dirty="0"/>
              <a:t>деятельность и передача собственного практического опыта ученикам.</a:t>
            </a:r>
          </a:p>
          <a:p>
            <a:endParaRPr lang="ru-RU" dirty="0"/>
          </a:p>
        </p:txBody>
      </p:sp>
    </p:spTree>
    <p:extLst>
      <p:ext uri="{BB962C8B-B14F-4D97-AF65-F5344CB8AC3E}">
        <p14:creationId xmlns:p14="http://schemas.microsoft.com/office/powerpoint/2010/main" val="3103691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87624" y="476672"/>
            <a:ext cx="6052549" cy="6185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035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03648" y="332656"/>
            <a:ext cx="5992468" cy="6123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8162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75656" y="260648"/>
            <a:ext cx="6198552" cy="6142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69907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31640" y="404664"/>
            <a:ext cx="5922004" cy="6051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8747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859216" cy="1282154"/>
          </a:xfrm>
        </p:spPr>
        <p:txBody>
          <a:bodyPr>
            <a:normAutofit fontScale="90000"/>
          </a:bodyPr>
          <a:lstStyle/>
          <a:p>
            <a:pPr algn="ctr"/>
            <a:r>
              <a:rPr lang="ru-RU" sz="1600" b="1" dirty="0"/>
              <a:t>Состав аттестационной комиссии </a:t>
            </a:r>
            <a:r>
              <a:rPr lang="ru-RU" sz="1600" b="1" dirty="0" smtClean="0"/>
              <a:t/>
            </a:r>
            <a:br>
              <a:rPr lang="ru-RU" sz="1600" b="1" dirty="0" smtClean="0"/>
            </a:br>
            <a:r>
              <a:rPr lang="ru-RU" sz="1600" b="1" dirty="0" smtClean="0"/>
              <a:t>по </a:t>
            </a:r>
            <a:r>
              <a:rPr lang="ru-RU" sz="1600" b="1" dirty="0"/>
              <a:t>присвоению, подтверждению и снятию </a:t>
            </a:r>
            <a:r>
              <a:rPr lang="ru-RU" sz="1600" b="1" dirty="0" smtClean="0"/>
              <a:t>званий</a:t>
            </a:r>
            <a:br>
              <a:rPr lang="ru-RU" sz="1600" b="1" dirty="0" smtClean="0"/>
            </a:br>
            <a:r>
              <a:rPr lang="ru-RU" sz="1600" b="1" dirty="0" smtClean="0"/>
              <a:t> </a:t>
            </a:r>
            <a:r>
              <a:rPr lang="ru-RU" sz="1600" b="1" dirty="0"/>
              <a:t>«Мастер декоративно-прикладного искусства, народных промыслов и ремёсел Самарской области», «Организация декоративно-прикладного искусства, народных промыслов и ремёсел Самарской области»</a:t>
            </a:r>
            <a:r>
              <a:rPr lang="ru-RU" sz="1800" b="1" dirty="0"/>
              <a:t/>
            </a:r>
            <a:br>
              <a:rPr lang="ru-RU" sz="1800" b="1" dirty="0"/>
            </a:br>
            <a:endParaRPr lang="ru-RU" sz="1800" b="1" dirty="0"/>
          </a:p>
        </p:txBody>
      </p:sp>
      <p:sp>
        <p:nvSpPr>
          <p:cNvPr id="4" name="Объект 3"/>
          <p:cNvSpPr>
            <a:spLocks noGrp="1"/>
          </p:cNvSpPr>
          <p:nvPr>
            <p:ph idx="1"/>
          </p:nvPr>
        </p:nvSpPr>
        <p:spPr/>
        <p:txBody>
          <a:bodyPr>
            <a:normAutofit fontScale="55000" lnSpcReduction="20000"/>
          </a:bodyPr>
          <a:lstStyle/>
          <a:p>
            <a:endParaRPr lang="ru-RU" dirty="0"/>
          </a:p>
          <a:p>
            <a:pPr marL="0" indent="0" algn="just">
              <a:buNone/>
            </a:pPr>
            <a:r>
              <a:rPr lang="ru-RU" sz="2900" b="1" dirty="0" smtClean="0"/>
              <a:t>Калягина Ирина Евгеньевна </a:t>
            </a:r>
            <a:r>
              <a:rPr lang="ru-RU" sz="2900" dirty="0" smtClean="0"/>
              <a:t>- заместитель </a:t>
            </a:r>
            <a:r>
              <a:rPr lang="ru-RU" sz="2900" dirty="0"/>
              <a:t>министра, руководитель проектного управления министерства культуры Самарской области, председатель аттестационной комиссии</a:t>
            </a:r>
          </a:p>
          <a:p>
            <a:pPr marL="0" indent="0" algn="just">
              <a:buNone/>
            </a:pPr>
            <a:r>
              <a:rPr lang="ru-RU" sz="2900" b="1" dirty="0"/>
              <a:t>по </a:t>
            </a:r>
            <a:r>
              <a:rPr lang="ru-RU" sz="2900" b="1" dirty="0" smtClean="0"/>
              <a:t>согласованию </a:t>
            </a:r>
            <a:r>
              <a:rPr lang="ru-RU" sz="2900" dirty="0" smtClean="0"/>
              <a:t>- представитель </a:t>
            </a:r>
            <a:r>
              <a:rPr lang="ru-RU" sz="2900" dirty="0"/>
              <a:t>департамента развития предпринимательства министерства экономического развития, инвестиций и торговли Самарской области</a:t>
            </a:r>
          </a:p>
          <a:p>
            <a:pPr marL="0" indent="0" algn="just">
              <a:buNone/>
            </a:pPr>
            <a:r>
              <a:rPr lang="ru-RU" sz="2900" b="1" dirty="0"/>
              <a:t>по </a:t>
            </a:r>
            <a:r>
              <a:rPr lang="ru-RU" sz="2900" b="1" dirty="0" smtClean="0"/>
              <a:t>согласованию </a:t>
            </a:r>
            <a:r>
              <a:rPr lang="ru-RU" sz="2900" dirty="0" smtClean="0"/>
              <a:t>- представитель </a:t>
            </a:r>
            <a:r>
              <a:rPr lang="ru-RU" sz="2900" dirty="0"/>
              <a:t>департамента туризма Самарской области</a:t>
            </a:r>
          </a:p>
          <a:p>
            <a:pPr marL="0" indent="0" algn="just">
              <a:buNone/>
            </a:pPr>
            <a:r>
              <a:rPr lang="ru-RU" sz="2900" b="1" dirty="0" smtClean="0"/>
              <a:t>Кравченко Ольга  Викторовна </a:t>
            </a:r>
            <a:r>
              <a:rPr lang="ru-RU" sz="2900" dirty="0" smtClean="0"/>
              <a:t>- директор </a:t>
            </a:r>
            <a:r>
              <a:rPr lang="ru-RU" sz="2900" dirty="0"/>
              <a:t>государственного бюджетного учреждения культуры </a:t>
            </a:r>
            <a:r>
              <a:rPr lang="ru-RU" sz="2900" dirty="0" smtClean="0"/>
              <a:t> </a:t>
            </a:r>
            <a:r>
              <a:rPr lang="ru-RU" sz="2900" dirty="0"/>
              <a:t>«Агентство социокультурных технологий», заместитель председателя аттестационной </a:t>
            </a:r>
            <a:r>
              <a:rPr lang="ru-RU" sz="2900" dirty="0" smtClean="0"/>
              <a:t>комиссии</a:t>
            </a:r>
          </a:p>
          <a:p>
            <a:pPr marL="0" indent="0" algn="just">
              <a:buNone/>
            </a:pPr>
            <a:r>
              <a:rPr lang="ru-RU" sz="2900" b="1" dirty="0" smtClean="0"/>
              <a:t>при назначении </a:t>
            </a:r>
            <a:r>
              <a:rPr lang="ru-RU" sz="2900" dirty="0" smtClean="0"/>
              <a:t>- директор </a:t>
            </a:r>
            <a:r>
              <a:rPr lang="ru-RU" sz="2900" dirty="0"/>
              <a:t>ГБУК «Самарский областной  историко-краеведческий музей им. П.В. Алабина», заместитель председателя аттестационной комиссии</a:t>
            </a:r>
          </a:p>
          <a:p>
            <a:pPr marL="0" indent="0" algn="just">
              <a:buNone/>
            </a:pPr>
            <a:r>
              <a:rPr lang="ru-RU" sz="2900" b="1" dirty="0" smtClean="0"/>
              <a:t>Филатова Яна Игоревна </a:t>
            </a:r>
            <a:r>
              <a:rPr lang="ru-RU" sz="2900" dirty="0" smtClean="0"/>
              <a:t>- заведующая </a:t>
            </a:r>
            <a:r>
              <a:rPr lang="ru-RU" sz="2900" dirty="0"/>
              <a:t>отделом декоративно-прикладного творчества и ремёсел ГБУК «Агентство социокультурных технологий», ответственный секретарь аттестационной комиссии</a:t>
            </a:r>
          </a:p>
          <a:p>
            <a:endParaRPr lang="ru-RU" dirty="0"/>
          </a:p>
        </p:txBody>
      </p:sp>
    </p:spTree>
    <p:extLst>
      <p:ext uri="{BB962C8B-B14F-4D97-AF65-F5344CB8AC3E}">
        <p14:creationId xmlns:p14="http://schemas.microsoft.com/office/powerpoint/2010/main" val="3858765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804704"/>
          </a:xfrm>
        </p:spPr>
        <p:txBody>
          <a:bodyPr>
            <a:normAutofit/>
          </a:bodyPr>
          <a:lstStyle/>
          <a:p>
            <a:r>
              <a:rPr lang="ru-RU" sz="1800" b="1" dirty="0"/>
              <a:t>Члены аттестационной комиссии</a:t>
            </a:r>
            <a:r>
              <a:rPr lang="ru-RU" sz="1800" dirty="0"/>
              <a:t/>
            </a:r>
            <a:br>
              <a:rPr lang="ru-RU" sz="1800" dirty="0"/>
            </a:br>
            <a:endParaRPr lang="ru-RU" sz="1800" dirty="0"/>
          </a:p>
        </p:txBody>
      </p:sp>
      <p:sp>
        <p:nvSpPr>
          <p:cNvPr id="4" name="Объект 3"/>
          <p:cNvSpPr>
            <a:spLocks noGrp="1"/>
          </p:cNvSpPr>
          <p:nvPr>
            <p:ph idx="1"/>
          </p:nvPr>
        </p:nvSpPr>
        <p:spPr>
          <a:xfrm>
            <a:off x="457200" y="980728"/>
            <a:ext cx="7715200" cy="5544616"/>
          </a:xfrm>
        </p:spPr>
        <p:txBody>
          <a:bodyPr>
            <a:normAutofit fontScale="40000" lnSpcReduction="20000"/>
          </a:bodyPr>
          <a:lstStyle/>
          <a:p>
            <a:endParaRPr lang="ru-RU" dirty="0"/>
          </a:p>
          <a:p>
            <a:pPr marL="0" indent="0" algn="just">
              <a:buNone/>
            </a:pPr>
            <a:r>
              <a:rPr lang="ru-RU" sz="3400" b="1" dirty="0"/>
              <a:t>Андреева </a:t>
            </a:r>
            <a:r>
              <a:rPr lang="ru-RU" sz="3400" b="1" dirty="0" smtClean="0"/>
              <a:t> Людмила Васильевна  </a:t>
            </a:r>
            <a:r>
              <a:rPr lang="ru-RU" sz="3400" dirty="0" smtClean="0"/>
              <a:t>-  председатель </a:t>
            </a:r>
            <a:r>
              <a:rPr lang="ru-RU" sz="3400" dirty="0"/>
              <a:t>предметно-цикловой комиссии декоративно-прикладного искусства ГБОУ СПО - техникум «Самарской областное училище культуры и искусств», преподаватель, член Союза художников России</a:t>
            </a:r>
          </a:p>
          <a:p>
            <a:pPr marL="0" indent="0" algn="just">
              <a:buNone/>
            </a:pPr>
            <a:r>
              <a:rPr lang="ru-RU" sz="3400" b="1" dirty="0" err="1" smtClean="0"/>
              <a:t>Бахарева</a:t>
            </a:r>
            <a:r>
              <a:rPr lang="ru-RU" sz="3400" b="1" dirty="0" smtClean="0"/>
              <a:t> Людмила Анатольевна </a:t>
            </a:r>
            <a:r>
              <a:rPr lang="ru-RU" sz="3400" dirty="0" smtClean="0"/>
              <a:t>- заведующая </a:t>
            </a:r>
            <a:r>
              <a:rPr lang="ru-RU" sz="3400" dirty="0"/>
              <a:t>выставочным отделом ГБУК «Самарский областной историко-краеведческий музей им. П.В. Алабина»</a:t>
            </a:r>
          </a:p>
          <a:p>
            <a:pPr marL="0" indent="0" algn="just">
              <a:buNone/>
            </a:pPr>
            <a:r>
              <a:rPr lang="ru-RU" sz="3400" b="1" dirty="0"/>
              <a:t>Ведерникова </a:t>
            </a:r>
            <a:r>
              <a:rPr lang="ru-RU" sz="3400" b="1" dirty="0" smtClean="0"/>
              <a:t> Тамара Ивановна </a:t>
            </a:r>
            <a:r>
              <a:rPr lang="ru-RU" sz="3400" dirty="0" smtClean="0"/>
              <a:t>- доцент </a:t>
            </a:r>
            <a:r>
              <a:rPr lang="ru-RU" sz="3400" dirty="0"/>
              <a:t>кафедры теории и истории культуры ФГБОУ ВО «Самарская государственная академия культуры и искусств», кандидат исторических </a:t>
            </a:r>
            <a:r>
              <a:rPr lang="ru-RU" sz="3400" dirty="0" smtClean="0"/>
              <a:t>наук;</a:t>
            </a:r>
            <a:endParaRPr lang="ru-RU" sz="3400" dirty="0"/>
          </a:p>
          <a:p>
            <a:pPr marL="0" indent="0" algn="just">
              <a:buNone/>
            </a:pPr>
            <a:r>
              <a:rPr lang="ru-RU" sz="3400" b="1" dirty="0"/>
              <a:t>Данилова </a:t>
            </a:r>
            <a:r>
              <a:rPr lang="ru-RU" sz="3400" b="1" dirty="0" smtClean="0"/>
              <a:t>Светлана Викторовна </a:t>
            </a:r>
            <a:r>
              <a:rPr lang="ru-RU" sz="3400" dirty="0" smtClean="0"/>
              <a:t>- руководитель </a:t>
            </a:r>
            <a:r>
              <a:rPr lang="ru-RU" sz="3400" dirty="0"/>
              <a:t>галереи «Новое пространство» в  структуре ГБУК «Самарская областная универсальная научная библиотека</a:t>
            </a:r>
            <a:r>
              <a:rPr lang="ru-RU" sz="3400" dirty="0" smtClean="0"/>
              <a:t>»;</a:t>
            </a:r>
          </a:p>
          <a:p>
            <a:pPr marL="0" indent="0" algn="just">
              <a:buNone/>
            </a:pPr>
            <a:r>
              <a:rPr lang="ru-RU" sz="3400" b="1" dirty="0" smtClean="0"/>
              <a:t>Емельянов  </a:t>
            </a:r>
            <a:r>
              <a:rPr lang="ru-RU" sz="3400" b="1" dirty="0"/>
              <a:t>Олег </a:t>
            </a:r>
            <a:r>
              <a:rPr lang="ru-RU" sz="3400" b="1" dirty="0" smtClean="0"/>
              <a:t>Николаевич </a:t>
            </a:r>
            <a:r>
              <a:rPr lang="ru-RU" sz="3400" dirty="0" smtClean="0"/>
              <a:t>- доцент </a:t>
            </a:r>
            <a:r>
              <a:rPr lang="ru-RU" sz="3400" dirty="0"/>
              <a:t>кафедры декоративно-прикладного творчества ФГБОУ ВО «Самарская государственная академия культуры и искусств», член творческого Союза художников </a:t>
            </a:r>
          </a:p>
          <a:p>
            <a:pPr marL="0" indent="0" algn="just">
              <a:buNone/>
            </a:pPr>
            <a:r>
              <a:rPr lang="ru-RU" sz="3400" b="1" dirty="0" smtClean="0"/>
              <a:t>Лосева Наталья Юрьевна </a:t>
            </a:r>
            <a:r>
              <a:rPr lang="ru-RU" sz="3400" dirty="0" smtClean="0"/>
              <a:t>- заведующая </a:t>
            </a:r>
            <a:r>
              <a:rPr lang="ru-RU" sz="3400" dirty="0"/>
              <a:t>отделом этнографии ГБУК «Самарский областной историко-краеведческий музей им. П.В. Алабина»</a:t>
            </a:r>
          </a:p>
          <a:p>
            <a:pPr marL="0" indent="0" algn="just">
              <a:buNone/>
            </a:pPr>
            <a:r>
              <a:rPr lang="ru-RU" sz="3400" b="1" dirty="0" smtClean="0"/>
              <a:t>Мельников  </a:t>
            </a:r>
            <a:r>
              <a:rPr lang="ru-RU" sz="3400" b="1" dirty="0"/>
              <a:t>Иван </a:t>
            </a:r>
            <a:r>
              <a:rPr lang="ru-RU" sz="3400" b="1" dirty="0" smtClean="0"/>
              <a:t>Иванович </a:t>
            </a:r>
            <a:r>
              <a:rPr lang="ru-RU" sz="3400" dirty="0" smtClean="0"/>
              <a:t>- председатель </a:t>
            </a:r>
            <a:r>
              <a:rPr lang="ru-RU" sz="3400" dirty="0"/>
              <a:t>Самарского регионального отделения Всероссийской творческой общественной организации «Союз художников России», заслуженный художник  России, скульптор</a:t>
            </a:r>
          </a:p>
          <a:p>
            <a:pPr marL="0" indent="0" algn="just">
              <a:buNone/>
            </a:pPr>
            <a:r>
              <a:rPr lang="ru-RU" sz="3400" b="1" dirty="0" err="1" smtClean="0"/>
              <a:t>Мисюк</a:t>
            </a:r>
            <a:r>
              <a:rPr lang="ru-RU" sz="3400" b="1" dirty="0" smtClean="0"/>
              <a:t> Галина Михайловна </a:t>
            </a:r>
            <a:r>
              <a:rPr lang="ru-RU" sz="3400" dirty="0" smtClean="0"/>
              <a:t>- директор </a:t>
            </a:r>
            <a:r>
              <a:rPr lang="ru-RU" sz="3400" dirty="0"/>
              <a:t>ГБОУ СПО - техникум «Самарское художественное училище имени К.С. Петрова-Водкина», член Союза художников России</a:t>
            </a:r>
          </a:p>
          <a:p>
            <a:pPr marL="0" indent="0" algn="just">
              <a:buNone/>
            </a:pPr>
            <a:r>
              <a:rPr lang="ru-RU" sz="3400" b="1" dirty="0"/>
              <a:t>Петрова </a:t>
            </a:r>
            <a:r>
              <a:rPr lang="ru-RU" sz="3400" b="1" dirty="0" smtClean="0"/>
              <a:t>Татьяна Анатольевна </a:t>
            </a:r>
            <a:r>
              <a:rPr lang="ru-RU" sz="3400" dirty="0" smtClean="0"/>
              <a:t>- кандидат </a:t>
            </a:r>
            <a:r>
              <a:rPr lang="ru-RU" sz="3400" dirty="0"/>
              <a:t>искусствоведения, заместитель директора по науке ГБУК «Самарский областной художественный музей»</a:t>
            </a:r>
          </a:p>
          <a:p>
            <a:pPr marL="0" indent="0" algn="just">
              <a:buNone/>
            </a:pPr>
            <a:r>
              <a:rPr lang="ru-RU" sz="3400" b="1" dirty="0"/>
              <a:t>Столярова </a:t>
            </a:r>
            <a:r>
              <a:rPr lang="ru-RU" sz="3400" b="1" dirty="0" smtClean="0"/>
              <a:t>Елена Георгиевна </a:t>
            </a:r>
            <a:r>
              <a:rPr lang="ru-RU" sz="3400" dirty="0" smtClean="0"/>
              <a:t>- заведующая </a:t>
            </a:r>
            <a:r>
              <a:rPr lang="ru-RU" sz="3400" dirty="0"/>
              <a:t>кафедрой декоративно-прикладного творчества ФГБОУ ВО «Самарская государственная академия культуры и искусств», кандидат искусствоведения, доцент</a:t>
            </a:r>
          </a:p>
          <a:p>
            <a:endParaRPr lang="ru-RU" dirty="0"/>
          </a:p>
        </p:txBody>
      </p:sp>
    </p:spTree>
    <p:extLst>
      <p:ext uri="{BB962C8B-B14F-4D97-AF65-F5344CB8AC3E}">
        <p14:creationId xmlns:p14="http://schemas.microsoft.com/office/powerpoint/2010/main" val="881634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296144"/>
          </a:xfrm>
        </p:spPr>
        <p:txBody>
          <a:bodyPr>
            <a:normAutofit/>
          </a:bodyPr>
          <a:lstStyle/>
          <a:p>
            <a:r>
              <a:rPr lang="ru-RU" sz="1600" b="1" dirty="0"/>
              <a:t>Нормативы творческой деятельности мастера или организации декоративно-прикладного искусства, </a:t>
            </a:r>
            <a:r>
              <a:rPr lang="ru-RU" sz="1600" b="1" dirty="0" smtClean="0"/>
              <a:t/>
            </a:r>
            <a:br>
              <a:rPr lang="ru-RU" sz="1600" b="1" dirty="0" smtClean="0"/>
            </a:br>
            <a:r>
              <a:rPr lang="ru-RU" sz="1600" b="1" dirty="0" smtClean="0"/>
              <a:t>народных </a:t>
            </a:r>
            <a:r>
              <a:rPr lang="ru-RU" sz="1600" b="1" dirty="0"/>
              <a:t>промыслов и ремёсел: </a:t>
            </a:r>
            <a:r>
              <a:rPr lang="ru-RU" sz="1600" dirty="0"/>
              <a:t/>
            </a:r>
            <a:br>
              <a:rPr lang="ru-RU" sz="1600" dirty="0"/>
            </a:br>
            <a:endParaRPr lang="ru-RU" sz="1600" dirty="0"/>
          </a:p>
        </p:txBody>
      </p:sp>
      <p:sp>
        <p:nvSpPr>
          <p:cNvPr id="3" name="Объект 2"/>
          <p:cNvSpPr>
            <a:spLocks noGrp="1"/>
          </p:cNvSpPr>
          <p:nvPr>
            <p:ph idx="1"/>
          </p:nvPr>
        </p:nvSpPr>
        <p:spPr/>
        <p:txBody>
          <a:bodyPr>
            <a:normAutofit lnSpcReduction="10000"/>
          </a:bodyPr>
          <a:lstStyle/>
          <a:p>
            <a:pPr algn="just"/>
            <a:r>
              <a:rPr lang="ru-RU" sz="2100" dirty="0" smtClean="0"/>
              <a:t>общий </a:t>
            </a:r>
            <a:r>
              <a:rPr lang="ru-RU" sz="2100" dirty="0"/>
              <a:t>стаж творческой деятельности претендента на звание по определённому виду декоративно-прикладного искусства, народному промыслу или ремеслу должен составлять не менее 5 лет</a:t>
            </a:r>
            <a:r>
              <a:rPr lang="ru-RU" sz="2100" dirty="0" smtClean="0"/>
              <a:t>;</a:t>
            </a:r>
          </a:p>
          <a:p>
            <a:pPr algn="just"/>
            <a:endParaRPr lang="ru-RU" sz="2100" dirty="0"/>
          </a:p>
          <a:p>
            <a:pPr algn="just"/>
            <a:r>
              <a:rPr lang="ru-RU" sz="2100" dirty="0" smtClean="0"/>
              <a:t>участие </a:t>
            </a:r>
            <a:r>
              <a:rPr lang="ru-RU" sz="2100" dirty="0"/>
              <a:t>в межрегиональных, всероссийских и международных выставках, ярмарках – не реже одного раза в два года</a:t>
            </a:r>
            <a:r>
              <a:rPr lang="ru-RU" sz="2100" dirty="0" smtClean="0"/>
              <a:t>;</a:t>
            </a:r>
          </a:p>
          <a:p>
            <a:pPr algn="just"/>
            <a:endParaRPr lang="ru-RU" sz="2100" dirty="0"/>
          </a:p>
          <a:p>
            <a:pPr algn="just"/>
            <a:r>
              <a:rPr lang="ru-RU" sz="2100" dirty="0" smtClean="0"/>
              <a:t>участие </a:t>
            </a:r>
            <a:r>
              <a:rPr lang="ru-RU" sz="2100" dirty="0"/>
              <a:t>в областных выставках, ярмарках – не реже одного раза в год</a:t>
            </a:r>
            <a:r>
              <a:rPr lang="ru-RU" sz="2100" dirty="0" smtClean="0"/>
              <a:t>;</a:t>
            </a:r>
          </a:p>
          <a:p>
            <a:pPr algn="just"/>
            <a:endParaRPr lang="ru-RU" sz="2100" dirty="0"/>
          </a:p>
          <a:p>
            <a:pPr algn="just"/>
            <a:r>
              <a:rPr lang="ru-RU" sz="2100" dirty="0" smtClean="0"/>
              <a:t>персональная </a:t>
            </a:r>
            <a:r>
              <a:rPr lang="ru-RU" sz="2100" dirty="0"/>
              <a:t>выставка – не менее одной раз в два года.</a:t>
            </a:r>
          </a:p>
          <a:p>
            <a:endParaRPr lang="ru-RU" dirty="0"/>
          </a:p>
        </p:txBody>
      </p:sp>
    </p:spTree>
    <p:extLst>
      <p:ext uri="{BB962C8B-B14F-4D97-AF65-F5344CB8AC3E}">
        <p14:creationId xmlns:p14="http://schemas.microsoft.com/office/powerpoint/2010/main" val="37434358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a:t>Звание «Мастер декоративно-прикладного искусства, народных промыслов и ремёсел Самарской области» дает право:</a:t>
            </a:r>
            <a:br>
              <a:rPr lang="ru-RU" sz="2400" b="1" dirty="0"/>
            </a:br>
            <a:endParaRPr lang="ru-RU" sz="2400" b="1" dirty="0"/>
          </a:p>
        </p:txBody>
      </p:sp>
      <p:sp>
        <p:nvSpPr>
          <p:cNvPr id="3" name="Объект 2"/>
          <p:cNvSpPr>
            <a:spLocks noGrp="1"/>
          </p:cNvSpPr>
          <p:nvPr>
            <p:ph idx="1"/>
          </p:nvPr>
        </p:nvSpPr>
        <p:spPr/>
        <p:txBody>
          <a:bodyPr>
            <a:normAutofit fontScale="55000" lnSpcReduction="20000"/>
          </a:bodyPr>
          <a:lstStyle/>
          <a:p>
            <a:pPr algn="just"/>
            <a:r>
              <a:rPr lang="ru-RU" dirty="0" smtClean="0"/>
              <a:t>быть </a:t>
            </a:r>
            <a:r>
              <a:rPr lang="ru-RU" dirty="0"/>
              <a:t>участником выставок декоративно-прикладного искусства, принимать участие в праздничных и других массово-зрелищных мероприятиях, проводимых при поддержке Министерства культуры Самарской области, а также органов управления культуры муниципальных образований Самарской области;</a:t>
            </a:r>
          </a:p>
          <a:p>
            <a:pPr algn="just"/>
            <a:r>
              <a:rPr lang="ru-RU" dirty="0" smtClean="0"/>
              <a:t>принимать </a:t>
            </a:r>
            <a:r>
              <a:rPr lang="ru-RU" dirty="0"/>
              <a:t>участие в проведении областных творческих лабораторий, мастер-классов, уроков открытого мастерства;</a:t>
            </a:r>
          </a:p>
          <a:p>
            <a:pPr algn="just"/>
            <a:r>
              <a:rPr lang="ru-RU" dirty="0" smtClean="0"/>
              <a:t>иметь </a:t>
            </a:r>
            <a:r>
              <a:rPr lang="ru-RU" dirty="0"/>
              <a:t>личное клеймо на производимой продукции;</a:t>
            </a:r>
          </a:p>
          <a:p>
            <a:pPr algn="just"/>
            <a:r>
              <a:rPr lang="ru-RU" dirty="0" smtClean="0"/>
              <a:t>на </a:t>
            </a:r>
            <a:r>
              <a:rPr lang="ru-RU" dirty="0"/>
              <a:t>выставочную площадь, имеющуюся в государственных бюджетных учреждениях культуры и осуществляющих деятельность по популяризации творческого потенциала Самарской области (Арт-фойе ЦРК «Художественный» в структуре ГБУК «Агентство социокультурных технологий», галерея «Новое пространство» в структуре  ГБУК «Самарская областная универсальная научная библиотека», выставочные залы ГБУК «Самарский областной историко-краеведческий музей им. П.В. Алабина»);</a:t>
            </a:r>
          </a:p>
          <a:p>
            <a:pPr algn="just"/>
            <a:r>
              <a:rPr lang="ru-RU" dirty="0" smtClean="0"/>
              <a:t>возможность </a:t>
            </a:r>
            <a:r>
              <a:rPr lang="ru-RU" dirty="0"/>
              <a:t>участия в составе делегаций Самарской области (либо в качестве представителей Самарской области) во всероссийских/межрегиональных мероприятиях;</a:t>
            </a:r>
          </a:p>
          <a:p>
            <a:pPr algn="just"/>
            <a:r>
              <a:rPr lang="ru-RU" dirty="0" smtClean="0"/>
              <a:t>право </a:t>
            </a:r>
            <a:r>
              <a:rPr lang="ru-RU" dirty="0"/>
              <a:t>на получение в приоритетном порядке торговых мест, выделенных на основании распорядительных документов местных органов самоуправления, для реализации сувенирной продукции и изделий НХП;</a:t>
            </a:r>
          </a:p>
          <a:p>
            <a:pPr algn="just"/>
            <a:r>
              <a:rPr lang="ru-RU" dirty="0" smtClean="0"/>
              <a:t>претендовать </a:t>
            </a:r>
            <a:r>
              <a:rPr lang="ru-RU" dirty="0"/>
              <a:t>на получение звания «Заслуженный работник культуры Самарской области».</a:t>
            </a:r>
          </a:p>
          <a:p>
            <a:endParaRPr lang="ru-RU" dirty="0"/>
          </a:p>
        </p:txBody>
      </p:sp>
    </p:spTree>
    <p:extLst>
      <p:ext uri="{BB962C8B-B14F-4D97-AF65-F5344CB8AC3E}">
        <p14:creationId xmlns:p14="http://schemas.microsoft.com/office/powerpoint/2010/main" val="346390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200" b="1" dirty="0"/>
              <a:t>Звание «Организация декоративно-прикладного искусства, народных промыслов и ремёсел Самарской области» дает право:</a:t>
            </a:r>
            <a:br>
              <a:rPr lang="ru-RU" sz="2200" b="1" dirty="0"/>
            </a:br>
            <a:endParaRPr lang="ru-RU" sz="2200" b="1" dirty="0"/>
          </a:p>
        </p:txBody>
      </p:sp>
      <p:sp>
        <p:nvSpPr>
          <p:cNvPr id="3" name="Объект 2"/>
          <p:cNvSpPr>
            <a:spLocks noGrp="1"/>
          </p:cNvSpPr>
          <p:nvPr>
            <p:ph idx="1"/>
          </p:nvPr>
        </p:nvSpPr>
        <p:spPr/>
        <p:txBody>
          <a:bodyPr>
            <a:normAutofit fontScale="55000" lnSpcReduction="20000"/>
          </a:bodyPr>
          <a:lstStyle/>
          <a:p>
            <a:pPr algn="just"/>
            <a:r>
              <a:rPr lang="ru-RU" dirty="0" smtClean="0"/>
              <a:t> </a:t>
            </a:r>
            <a:r>
              <a:rPr lang="ru-RU" dirty="0"/>
              <a:t>быть участником выставок декоративно-прикладного искусства, принимать участие в праздничных и других массово-зрелищных мероприятиях, проводимых при поддержке Министерства культуры Самарской области, а также органов управления культуры муниципальных образований Самарской области;</a:t>
            </a:r>
          </a:p>
          <a:p>
            <a:pPr algn="just"/>
            <a:r>
              <a:rPr lang="ru-RU" dirty="0" smtClean="0"/>
              <a:t>принимать </a:t>
            </a:r>
            <a:r>
              <a:rPr lang="ru-RU" dirty="0"/>
              <a:t>участие в проведении областных творческих лабораторий, мастер-классов, уроков открытого мастерства;</a:t>
            </a:r>
          </a:p>
          <a:p>
            <a:pPr algn="just"/>
            <a:r>
              <a:rPr lang="ru-RU" dirty="0" smtClean="0"/>
              <a:t>иметь </a:t>
            </a:r>
            <a:r>
              <a:rPr lang="ru-RU" dirty="0"/>
              <a:t>личное клеймо на производимой продукции;</a:t>
            </a:r>
          </a:p>
          <a:p>
            <a:pPr algn="just"/>
            <a:r>
              <a:rPr lang="ru-RU" dirty="0" smtClean="0"/>
              <a:t>на </a:t>
            </a:r>
            <a:r>
              <a:rPr lang="ru-RU" dirty="0"/>
              <a:t>выставочную площадь, имеющуюся в государственных бюджетных учреждениях культуры и осуществляющих деятельность по популяризации творческого потенциала Самарской области ( Арт-фойе ЦРК «Художественный» в структуре ГБУК «Агентство социокультурных технологий», галерея «Новое пространство» в структуре  ГБУК «Самарская областная универсальная научная библиотека», выставочные залы ГБУК «Самарский областной историко-краеведческий музей им. П.В. Алабина»);</a:t>
            </a:r>
          </a:p>
          <a:p>
            <a:pPr algn="just"/>
            <a:r>
              <a:rPr lang="ru-RU" dirty="0" smtClean="0"/>
              <a:t>возможность </a:t>
            </a:r>
            <a:r>
              <a:rPr lang="ru-RU" dirty="0"/>
              <a:t>участия в составе делегаций Самарской области (либо в качестве представителей Самарской области) во всероссийских/межрегиональных мероприятиях;</a:t>
            </a:r>
          </a:p>
          <a:p>
            <a:pPr algn="just"/>
            <a:r>
              <a:rPr lang="ru-RU" dirty="0" smtClean="0"/>
              <a:t>право </a:t>
            </a:r>
            <a:r>
              <a:rPr lang="ru-RU" dirty="0"/>
              <a:t>на получение в приоритетном порядке торговых мест, выделенных на основании распорядительных документов местных органов самоуправления, для реализации сувенирной продукции и изделий НХП;</a:t>
            </a:r>
          </a:p>
          <a:p>
            <a:pPr algn="just"/>
            <a:r>
              <a:rPr lang="ru-RU" dirty="0" smtClean="0"/>
              <a:t>право </a:t>
            </a:r>
            <a:r>
              <a:rPr lang="ru-RU" dirty="0"/>
              <a:t>на получение субсидий в рамках областных конкурсов по поддержке и развитию субъектов малого и среднего предпринимательства, реализуемых Министерством экономического развития, инвестиций и торговли Самарской области.</a:t>
            </a:r>
          </a:p>
          <a:p>
            <a:endParaRPr lang="ru-RU" dirty="0"/>
          </a:p>
        </p:txBody>
      </p:sp>
    </p:spTree>
    <p:extLst>
      <p:ext uri="{BB962C8B-B14F-4D97-AF65-F5344CB8AC3E}">
        <p14:creationId xmlns:p14="http://schemas.microsoft.com/office/powerpoint/2010/main" val="2698188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smtClean="0"/>
          </a:p>
          <a:p>
            <a:pPr marL="0" indent="0" algn="ctr">
              <a:buNone/>
            </a:pPr>
            <a:endParaRPr lang="ru-RU" dirty="0" smtClean="0"/>
          </a:p>
          <a:p>
            <a:pPr marL="0" indent="0" algn="ctr">
              <a:buNone/>
            </a:pPr>
            <a:r>
              <a:rPr lang="ru-RU" sz="4000" b="1" dirty="0" smtClean="0">
                <a:solidFill>
                  <a:schemeClr val="bg2">
                    <a:lumMod val="50000"/>
                  </a:schemeClr>
                </a:solidFill>
              </a:rPr>
              <a:t>Спасибо за внимание!</a:t>
            </a:r>
          </a:p>
          <a:p>
            <a:endParaRPr lang="ru-RU" b="1" dirty="0"/>
          </a:p>
        </p:txBody>
      </p:sp>
    </p:spTree>
    <p:extLst>
      <p:ext uri="{BB962C8B-B14F-4D97-AF65-F5344CB8AC3E}">
        <p14:creationId xmlns:p14="http://schemas.microsoft.com/office/powerpoint/2010/main" val="29344239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64</TotalTime>
  <Words>1425</Words>
  <Application>Microsoft Office PowerPoint</Application>
  <PresentationFormat>Экран (4:3)</PresentationFormat>
  <Paragraphs>85</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Изящная</vt:lpstr>
      <vt:lpstr>   Положение о присвоении званий  «Мастер декоративно-прикладного искусства, народных промыслов и ремёсел Самарской области», «Организация декоративно-прикладного искусства, народных промыслов и ремёсел Самарской области» в контексте проекта стратегии развития народных художественных промыслов Российской Федерации на период до 2020 года    </vt:lpstr>
      <vt:lpstr>Презентация PowerPoint</vt:lpstr>
      <vt:lpstr>Положение о присвоении званий «Мастер/организация декоративно-прикладного искусства, народных промыслов и ремесел Самарской  области», разработано в соответствии с: </vt:lpstr>
      <vt:lpstr>Презентация PowerPoint</vt:lpstr>
      <vt:lpstr>Выдвижение на соискание Звания осуществляется по ходатайству:         </vt:lpstr>
      <vt:lpstr>Для рассмотрения вопроса о присвоении Звания заявители представляют до 1 декабря текущего года   в ГБУК «Агентство социокультурных технологий»  следующие документы (в 1 экземпляре): </vt:lpstr>
      <vt:lpstr>Критерии общественного признания творчества кандидата, учитываемыми при решении вопроса  о присвоении Звания являются: </vt:lpstr>
      <vt:lpstr>Презентация PowerPoint</vt:lpstr>
      <vt:lpstr>Презентация PowerPoint</vt:lpstr>
      <vt:lpstr>Презентация PowerPoint</vt:lpstr>
      <vt:lpstr>Презентация PowerPoint</vt:lpstr>
      <vt:lpstr>Состав аттестационной комиссии  по присвоению, подтверждению и снятию званий  «Мастер декоративно-прикладного искусства, народных промыслов и ремёсел Самарской области», «Организация декоративно-прикладного искусства, народных промыслов и ремёсел Самарской области» </vt:lpstr>
      <vt:lpstr>Члены аттестационной комиссии </vt:lpstr>
      <vt:lpstr>Нормативы творческой деятельности мастера или организации декоративно-прикладного искусства,  народных промыслов и ремёсел:  </vt:lpstr>
      <vt:lpstr>Звание «Мастер декоративно-прикладного искусства, народных промыслов и ремёсел Самарской области» дает право: </vt:lpstr>
      <vt:lpstr>Звание «Организация декоративно-прикладного искусства, народных промыслов и ремёсел Самарской области» дает право: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ДОКЛАД Положение о присвоении званий «Мастер декоративно-прикладного искусства, народных промыслов и ремёсел Самарской области», «Организация декоративно-прикладного искусства, народных промыслов и ремёсел Самарской области» в контексте стратегии развития народных художественных промыслов Российской Федерации на период до 2020 года   </dc:title>
  <dc:creator>Олег</dc:creator>
  <cp:lastModifiedBy>Баулин Олег</cp:lastModifiedBy>
  <cp:revision>9</cp:revision>
  <cp:lastPrinted>2014-06-25T11:00:45Z</cp:lastPrinted>
  <dcterms:created xsi:type="dcterms:W3CDTF">2014-06-25T10:22:54Z</dcterms:created>
  <dcterms:modified xsi:type="dcterms:W3CDTF">2014-06-26T09:54:49Z</dcterms:modified>
</cp:coreProperties>
</file>