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1C4CF-A3FD-4759-B703-A4FFB2AE9DD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B02722-6F22-4096-8CBC-E912A7B1C10B}">
      <dgm:prSet phldrT="[Текст]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Заработная плата работников МАУК ГДК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D50724-2B65-4804-9A17-8DA6A78516F1}" type="parTrans" cxnId="{3F0A8FC3-D885-4059-B82C-0C126DA9232E}">
      <dgm:prSet/>
      <dgm:spPr/>
      <dgm:t>
        <a:bodyPr/>
        <a:lstStyle/>
        <a:p>
          <a:endParaRPr lang="ru-RU"/>
        </a:p>
      </dgm:t>
    </dgm:pt>
    <dgm:pt modelId="{53C4B042-69B7-41C6-998B-C09FDA9B50E8}" type="sibTrans" cxnId="{3F0A8FC3-D885-4059-B82C-0C126DA9232E}">
      <dgm:prSet/>
      <dgm:spPr/>
      <dgm:t>
        <a:bodyPr/>
        <a:lstStyle/>
        <a:p>
          <a:endParaRPr lang="ru-RU"/>
        </a:p>
      </dgm:t>
    </dgm:pt>
    <dgm:pt modelId="{2783387F-9D36-4574-BD64-E0B4BE4468F6}">
      <dgm:prSet phldrT="[Текст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ДОПЛАТЫ И НАДБАВКИ КОМПЕНСАЦИОННОГО ХАРАКТЕРА </a:t>
          </a:r>
        </a:p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(СОГЛАСНО ТК РФ И ЛОКАЛЬНЫМ АКТАМ МАУК ГДК)</a:t>
          </a:r>
          <a:endParaRPr lang="ru-RU" sz="1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D208B4F-539F-4F68-B204-244D4F481B67}" type="parTrans" cxnId="{28FC9F03-ED8E-4A99-A344-6A4DD5F76E9D}">
      <dgm:prSet/>
      <dgm:spPr/>
      <dgm:t>
        <a:bodyPr/>
        <a:lstStyle/>
        <a:p>
          <a:endParaRPr lang="ru-RU"/>
        </a:p>
      </dgm:t>
    </dgm:pt>
    <dgm:pt modelId="{58EC2648-8E6E-4039-9900-9415BAB270E4}" type="sibTrans" cxnId="{28FC9F03-ED8E-4A99-A344-6A4DD5F76E9D}">
      <dgm:prSet/>
      <dgm:spPr/>
      <dgm:t>
        <a:bodyPr/>
        <a:lstStyle/>
        <a:p>
          <a:endParaRPr lang="ru-RU"/>
        </a:p>
      </dgm:t>
    </dgm:pt>
    <dgm:pt modelId="{63B72BF7-6789-43EA-B21B-7EC2A4F60352}">
      <dgm:prSet phldrT="[Текст]"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ДОПЛАТЫ И НАДБАВКИ СТИМУЛИРУЮЩЕГО ХАРАКТЕРА </a:t>
          </a:r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ЗА ЭФФЕКТИВНОСТЬ И ВЫСОКИЕ РЕЗУЛЬТАТЫ ТРУДА</a:t>
          </a:r>
          <a:endParaRPr lang="ru-RU" sz="1400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(СОГЛАСНО ТК РФ И ЛОКАЛЬНЫМ АКТАМ МАУК ГДК)</a:t>
          </a:r>
          <a:endParaRPr lang="ru-RU" sz="1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2B1DAA5-7260-483A-963C-5CEF81CF482F}" type="parTrans" cxnId="{4A56CAF2-806D-4427-BF72-D1969245C40C}">
      <dgm:prSet/>
      <dgm:spPr/>
      <dgm:t>
        <a:bodyPr/>
        <a:lstStyle/>
        <a:p>
          <a:endParaRPr lang="ru-RU"/>
        </a:p>
      </dgm:t>
    </dgm:pt>
    <dgm:pt modelId="{F7AA41B2-7551-43BD-8AFB-4ABCCBD152E0}" type="sibTrans" cxnId="{4A56CAF2-806D-4427-BF72-D1969245C40C}">
      <dgm:prSet/>
      <dgm:spPr/>
      <dgm:t>
        <a:bodyPr/>
        <a:lstStyle/>
        <a:p>
          <a:endParaRPr lang="ru-RU"/>
        </a:p>
      </dgm:t>
    </dgm:pt>
    <dgm:pt modelId="{58D4B8B9-E29A-458C-A6A2-E49C6C0A580E}">
      <dgm:prSet phldrT="[Текст]" custT="1"/>
      <dgm:spPr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ИНЫЕ ВЫПЛАТЫ </a:t>
          </a:r>
        </a:p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(СОГЛАСНО ТК РФ И ЛОКАЛЬНЫМ АКТАМ МАУК ГДК)</a:t>
          </a:r>
          <a:endParaRPr lang="ru-RU" sz="1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388CDE1-6A4A-427B-B6C5-EA32A28C361D}" type="parTrans" cxnId="{342C2F3F-7BC7-453A-8FF7-D27A3DDF5033}">
      <dgm:prSet/>
      <dgm:spPr/>
      <dgm:t>
        <a:bodyPr/>
        <a:lstStyle/>
        <a:p>
          <a:endParaRPr lang="ru-RU"/>
        </a:p>
      </dgm:t>
    </dgm:pt>
    <dgm:pt modelId="{7943B343-7327-462E-A783-0EAEAA3DFA36}" type="sibTrans" cxnId="{342C2F3F-7BC7-453A-8FF7-D27A3DDF5033}">
      <dgm:prSet/>
      <dgm:spPr/>
      <dgm:t>
        <a:bodyPr/>
        <a:lstStyle/>
        <a:p>
          <a:endParaRPr lang="ru-RU"/>
        </a:p>
      </dgm:t>
    </dgm:pt>
    <dgm:pt modelId="{67DF0998-E665-4892-A81F-A98F92C0ADE7}">
      <dgm:prSet phldrT="[Текст]" custT="1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ОКЛАД</a:t>
          </a:r>
        </a:p>
        <a:p>
          <a:r>
            <a: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(СОГЛАСНО ШТАТНОМУ РАСПИСАНИЮ)</a:t>
          </a:r>
          <a:endParaRPr lang="ru-RU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CF21604-64AD-4EB5-8221-7E0304443C6D}" type="parTrans" cxnId="{0224A994-C685-4AA9-8746-34B4FD170B95}">
      <dgm:prSet/>
      <dgm:spPr/>
      <dgm:t>
        <a:bodyPr/>
        <a:lstStyle/>
        <a:p>
          <a:endParaRPr lang="ru-RU"/>
        </a:p>
      </dgm:t>
    </dgm:pt>
    <dgm:pt modelId="{FD59954B-3475-4C0B-9464-363DBF468EB5}" type="sibTrans" cxnId="{0224A994-C685-4AA9-8746-34B4FD170B95}">
      <dgm:prSet/>
      <dgm:spPr/>
      <dgm:t>
        <a:bodyPr/>
        <a:lstStyle/>
        <a:p>
          <a:endParaRPr lang="ru-RU"/>
        </a:p>
      </dgm:t>
    </dgm:pt>
    <dgm:pt modelId="{E9F5C091-E03D-43E6-A178-D49760EFB2B9}" type="pres">
      <dgm:prSet presAssocID="{9B01C4CF-A3FD-4759-B703-A4FFB2AE9DD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F0AE0A-B08D-4D87-A407-BEA570BAD841}" type="pres">
      <dgm:prSet presAssocID="{51B02722-6F22-4096-8CBC-E912A7B1C10B}" presName="centerShape" presStyleLbl="node0" presStyleIdx="0" presStyleCnt="1" custScaleX="128706" custScaleY="128706"/>
      <dgm:spPr/>
      <dgm:t>
        <a:bodyPr/>
        <a:lstStyle/>
        <a:p>
          <a:endParaRPr lang="ru-RU"/>
        </a:p>
      </dgm:t>
    </dgm:pt>
    <dgm:pt modelId="{5D36FBDF-516C-4060-BDB9-C0808FF42781}" type="pres">
      <dgm:prSet presAssocID="{3D208B4F-539F-4F68-B204-244D4F481B67}" presName="Name9" presStyleLbl="parChTrans1D2" presStyleIdx="0" presStyleCnt="4"/>
      <dgm:spPr/>
      <dgm:t>
        <a:bodyPr/>
        <a:lstStyle/>
        <a:p>
          <a:endParaRPr lang="ru-RU"/>
        </a:p>
      </dgm:t>
    </dgm:pt>
    <dgm:pt modelId="{B56CBC59-A0FD-4457-A119-7556F2510404}" type="pres">
      <dgm:prSet presAssocID="{3D208B4F-539F-4F68-B204-244D4F481B67}" presName="connTx" presStyleLbl="parChTrans1D2" presStyleIdx="0" presStyleCnt="4"/>
      <dgm:spPr/>
      <dgm:t>
        <a:bodyPr/>
        <a:lstStyle/>
        <a:p>
          <a:endParaRPr lang="ru-RU"/>
        </a:p>
      </dgm:t>
    </dgm:pt>
    <dgm:pt modelId="{00E9074F-583A-46DF-84AE-B5060B982DC5}" type="pres">
      <dgm:prSet presAssocID="{2783387F-9D36-4574-BD64-E0B4BE4468F6}" presName="node" presStyleLbl="node1" presStyleIdx="0" presStyleCnt="4" custScaleX="159728" custScaleY="102947" custRadScaleRad="98558" custRadScaleInc="1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00530-083F-482C-80F8-1E553C515AA5}" type="pres">
      <dgm:prSet presAssocID="{F2B1DAA5-7260-483A-963C-5CEF81CF482F}" presName="Name9" presStyleLbl="parChTrans1D2" presStyleIdx="1" presStyleCnt="4"/>
      <dgm:spPr/>
      <dgm:t>
        <a:bodyPr/>
        <a:lstStyle/>
        <a:p>
          <a:endParaRPr lang="ru-RU"/>
        </a:p>
      </dgm:t>
    </dgm:pt>
    <dgm:pt modelId="{2A6E6482-1F9A-4F93-8C1C-F2C548E6ACB5}" type="pres">
      <dgm:prSet presAssocID="{F2B1DAA5-7260-483A-963C-5CEF81CF482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C6B86D3D-271C-4346-B84C-70D09EE87C9C}" type="pres">
      <dgm:prSet presAssocID="{63B72BF7-6789-43EA-B21B-7EC2A4F60352}" presName="node" presStyleLbl="node1" presStyleIdx="1" presStyleCnt="4" custScaleX="156684" custScaleY="113564" custRadScaleRad="117274" custRadScaleInc="-15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B3237-E45F-4369-9B65-B26772FF9354}" type="pres">
      <dgm:prSet presAssocID="{5388CDE1-6A4A-427B-B6C5-EA32A28C361D}" presName="Name9" presStyleLbl="parChTrans1D2" presStyleIdx="2" presStyleCnt="4"/>
      <dgm:spPr/>
      <dgm:t>
        <a:bodyPr/>
        <a:lstStyle/>
        <a:p>
          <a:endParaRPr lang="ru-RU"/>
        </a:p>
      </dgm:t>
    </dgm:pt>
    <dgm:pt modelId="{995BED99-E621-4662-B1DD-736AF1594D95}" type="pres">
      <dgm:prSet presAssocID="{5388CDE1-6A4A-427B-B6C5-EA32A28C361D}" presName="connTx" presStyleLbl="parChTrans1D2" presStyleIdx="2" presStyleCnt="4"/>
      <dgm:spPr/>
      <dgm:t>
        <a:bodyPr/>
        <a:lstStyle/>
        <a:p>
          <a:endParaRPr lang="ru-RU"/>
        </a:p>
      </dgm:t>
    </dgm:pt>
    <dgm:pt modelId="{8389AB63-1013-4EBB-B36B-894A0C89CC69}" type="pres">
      <dgm:prSet presAssocID="{58D4B8B9-E29A-458C-A6A2-E49C6C0A580E}" presName="node" presStyleLbl="node1" presStyleIdx="2" presStyleCnt="4" custScaleX="163746" custScaleY="110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C827F-E863-4C46-8C74-9AC4196C7103}" type="pres">
      <dgm:prSet presAssocID="{2CF21604-64AD-4EB5-8221-7E0304443C6D}" presName="Name9" presStyleLbl="parChTrans1D2" presStyleIdx="3" presStyleCnt="4"/>
      <dgm:spPr/>
      <dgm:t>
        <a:bodyPr/>
        <a:lstStyle/>
        <a:p>
          <a:endParaRPr lang="ru-RU"/>
        </a:p>
      </dgm:t>
    </dgm:pt>
    <dgm:pt modelId="{19C8212E-036F-45AB-95B0-400FFC626918}" type="pres">
      <dgm:prSet presAssocID="{2CF21604-64AD-4EB5-8221-7E0304443C6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EF1DE677-7212-4392-A02B-3190A289F8AB}" type="pres">
      <dgm:prSet presAssocID="{67DF0998-E665-4892-A81F-A98F92C0ADE7}" presName="node" presStyleLbl="node1" presStyleIdx="3" presStyleCnt="4" custScaleX="151054" custScaleY="113564" custRadScaleRad="115341" custRadScaleInc="1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5299D5-0B9E-405A-955D-67411DCF1324}" type="presOf" srcId="{3D208B4F-539F-4F68-B204-244D4F481B67}" destId="{5D36FBDF-516C-4060-BDB9-C0808FF42781}" srcOrd="0" destOrd="0" presId="urn:microsoft.com/office/officeart/2005/8/layout/radial1"/>
    <dgm:cxn modelId="{53E4BFF3-32C1-4336-869C-2BFEB4E3FB92}" type="presOf" srcId="{2783387F-9D36-4574-BD64-E0B4BE4468F6}" destId="{00E9074F-583A-46DF-84AE-B5060B982DC5}" srcOrd="0" destOrd="0" presId="urn:microsoft.com/office/officeart/2005/8/layout/radial1"/>
    <dgm:cxn modelId="{5C30FDDC-ED89-4277-8BBD-BDFE1D91FF64}" type="presOf" srcId="{51B02722-6F22-4096-8CBC-E912A7B1C10B}" destId="{1CF0AE0A-B08D-4D87-A407-BEA570BAD841}" srcOrd="0" destOrd="0" presId="urn:microsoft.com/office/officeart/2005/8/layout/radial1"/>
    <dgm:cxn modelId="{84B2B1D7-163D-4F99-BE97-C176D0647413}" type="presOf" srcId="{67DF0998-E665-4892-A81F-A98F92C0ADE7}" destId="{EF1DE677-7212-4392-A02B-3190A289F8AB}" srcOrd="0" destOrd="0" presId="urn:microsoft.com/office/officeart/2005/8/layout/radial1"/>
    <dgm:cxn modelId="{28FC9F03-ED8E-4A99-A344-6A4DD5F76E9D}" srcId="{51B02722-6F22-4096-8CBC-E912A7B1C10B}" destId="{2783387F-9D36-4574-BD64-E0B4BE4468F6}" srcOrd="0" destOrd="0" parTransId="{3D208B4F-539F-4F68-B204-244D4F481B67}" sibTransId="{58EC2648-8E6E-4039-9900-9415BAB270E4}"/>
    <dgm:cxn modelId="{6B0EBE7D-5299-4F5C-9B3F-14C7491AED47}" type="presOf" srcId="{2CF21604-64AD-4EB5-8221-7E0304443C6D}" destId="{19C8212E-036F-45AB-95B0-400FFC626918}" srcOrd="1" destOrd="0" presId="urn:microsoft.com/office/officeart/2005/8/layout/radial1"/>
    <dgm:cxn modelId="{F51F2744-49F2-4CEA-9901-E9AA1D807176}" type="presOf" srcId="{9B01C4CF-A3FD-4759-B703-A4FFB2AE9DD2}" destId="{E9F5C091-E03D-43E6-A178-D49760EFB2B9}" srcOrd="0" destOrd="0" presId="urn:microsoft.com/office/officeart/2005/8/layout/radial1"/>
    <dgm:cxn modelId="{0224A994-C685-4AA9-8746-34B4FD170B95}" srcId="{51B02722-6F22-4096-8CBC-E912A7B1C10B}" destId="{67DF0998-E665-4892-A81F-A98F92C0ADE7}" srcOrd="3" destOrd="0" parTransId="{2CF21604-64AD-4EB5-8221-7E0304443C6D}" sibTransId="{FD59954B-3475-4C0B-9464-363DBF468EB5}"/>
    <dgm:cxn modelId="{3628906F-11DF-4014-865D-1F206E612D80}" type="presOf" srcId="{3D208B4F-539F-4F68-B204-244D4F481B67}" destId="{B56CBC59-A0FD-4457-A119-7556F2510404}" srcOrd="1" destOrd="0" presId="urn:microsoft.com/office/officeart/2005/8/layout/radial1"/>
    <dgm:cxn modelId="{3F0A8FC3-D885-4059-B82C-0C126DA9232E}" srcId="{9B01C4CF-A3FD-4759-B703-A4FFB2AE9DD2}" destId="{51B02722-6F22-4096-8CBC-E912A7B1C10B}" srcOrd="0" destOrd="0" parTransId="{DBD50724-2B65-4804-9A17-8DA6A78516F1}" sibTransId="{53C4B042-69B7-41C6-998B-C09FDA9B50E8}"/>
    <dgm:cxn modelId="{342C2F3F-7BC7-453A-8FF7-D27A3DDF5033}" srcId="{51B02722-6F22-4096-8CBC-E912A7B1C10B}" destId="{58D4B8B9-E29A-458C-A6A2-E49C6C0A580E}" srcOrd="2" destOrd="0" parTransId="{5388CDE1-6A4A-427B-B6C5-EA32A28C361D}" sibTransId="{7943B343-7327-462E-A783-0EAEAA3DFA36}"/>
    <dgm:cxn modelId="{F6261C2E-9512-4142-9190-1871AFECAA71}" type="presOf" srcId="{5388CDE1-6A4A-427B-B6C5-EA32A28C361D}" destId="{995BED99-E621-4662-B1DD-736AF1594D95}" srcOrd="1" destOrd="0" presId="urn:microsoft.com/office/officeart/2005/8/layout/radial1"/>
    <dgm:cxn modelId="{C044FCB8-52D5-41FC-B563-441B72C3EBA9}" type="presOf" srcId="{5388CDE1-6A4A-427B-B6C5-EA32A28C361D}" destId="{9D4B3237-E45F-4369-9B65-B26772FF9354}" srcOrd="0" destOrd="0" presId="urn:microsoft.com/office/officeart/2005/8/layout/radial1"/>
    <dgm:cxn modelId="{4A56CAF2-806D-4427-BF72-D1969245C40C}" srcId="{51B02722-6F22-4096-8CBC-E912A7B1C10B}" destId="{63B72BF7-6789-43EA-B21B-7EC2A4F60352}" srcOrd="1" destOrd="0" parTransId="{F2B1DAA5-7260-483A-963C-5CEF81CF482F}" sibTransId="{F7AA41B2-7551-43BD-8AFB-4ABCCBD152E0}"/>
    <dgm:cxn modelId="{7A303014-3A57-46C4-8C92-DED31E448AB6}" type="presOf" srcId="{63B72BF7-6789-43EA-B21B-7EC2A4F60352}" destId="{C6B86D3D-271C-4346-B84C-70D09EE87C9C}" srcOrd="0" destOrd="0" presId="urn:microsoft.com/office/officeart/2005/8/layout/radial1"/>
    <dgm:cxn modelId="{01CA4766-5A3E-40AB-B0B7-C5D311E86F7D}" type="presOf" srcId="{F2B1DAA5-7260-483A-963C-5CEF81CF482F}" destId="{D2C00530-083F-482C-80F8-1E553C515AA5}" srcOrd="0" destOrd="0" presId="urn:microsoft.com/office/officeart/2005/8/layout/radial1"/>
    <dgm:cxn modelId="{FFF1E56F-5E1E-49F4-B6C0-0F10182ED303}" type="presOf" srcId="{F2B1DAA5-7260-483A-963C-5CEF81CF482F}" destId="{2A6E6482-1F9A-4F93-8C1C-F2C548E6ACB5}" srcOrd="1" destOrd="0" presId="urn:microsoft.com/office/officeart/2005/8/layout/radial1"/>
    <dgm:cxn modelId="{F6FCE162-EF84-4E55-A555-F394CA6D305B}" type="presOf" srcId="{2CF21604-64AD-4EB5-8221-7E0304443C6D}" destId="{996C827F-E863-4C46-8C74-9AC4196C7103}" srcOrd="0" destOrd="0" presId="urn:microsoft.com/office/officeart/2005/8/layout/radial1"/>
    <dgm:cxn modelId="{E84DBD16-2C3D-4AC5-96A4-D1BD23C12488}" type="presOf" srcId="{58D4B8B9-E29A-458C-A6A2-E49C6C0A580E}" destId="{8389AB63-1013-4EBB-B36B-894A0C89CC69}" srcOrd="0" destOrd="0" presId="urn:microsoft.com/office/officeart/2005/8/layout/radial1"/>
    <dgm:cxn modelId="{E00DD80D-C72B-4105-8A57-4FBEAD23DF7E}" type="presParOf" srcId="{E9F5C091-E03D-43E6-A178-D49760EFB2B9}" destId="{1CF0AE0A-B08D-4D87-A407-BEA570BAD841}" srcOrd="0" destOrd="0" presId="urn:microsoft.com/office/officeart/2005/8/layout/radial1"/>
    <dgm:cxn modelId="{90BC51CC-BA58-4D8E-AC03-F12D5AADEB76}" type="presParOf" srcId="{E9F5C091-E03D-43E6-A178-D49760EFB2B9}" destId="{5D36FBDF-516C-4060-BDB9-C0808FF42781}" srcOrd="1" destOrd="0" presId="urn:microsoft.com/office/officeart/2005/8/layout/radial1"/>
    <dgm:cxn modelId="{6676A395-8822-4DA1-B419-9B94C522DD4D}" type="presParOf" srcId="{5D36FBDF-516C-4060-BDB9-C0808FF42781}" destId="{B56CBC59-A0FD-4457-A119-7556F2510404}" srcOrd="0" destOrd="0" presId="urn:microsoft.com/office/officeart/2005/8/layout/radial1"/>
    <dgm:cxn modelId="{F7152FE1-D616-4563-82BF-12C29712B4CB}" type="presParOf" srcId="{E9F5C091-E03D-43E6-A178-D49760EFB2B9}" destId="{00E9074F-583A-46DF-84AE-B5060B982DC5}" srcOrd="2" destOrd="0" presId="urn:microsoft.com/office/officeart/2005/8/layout/radial1"/>
    <dgm:cxn modelId="{27C150BF-603E-4AA3-A9EA-DC9B91AAED81}" type="presParOf" srcId="{E9F5C091-E03D-43E6-A178-D49760EFB2B9}" destId="{D2C00530-083F-482C-80F8-1E553C515AA5}" srcOrd="3" destOrd="0" presId="urn:microsoft.com/office/officeart/2005/8/layout/radial1"/>
    <dgm:cxn modelId="{18F1E25B-4A6B-4205-A280-6ED433F3F187}" type="presParOf" srcId="{D2C00530-083F-482C-80F8-1E553C515AA5}" destId="{2A6E6482-1F9A-4F93-8C1C-F2C548E6ACB5}" srcOrd="0" destOrd="0" presId="urn:microsoft.com/office/officeart/2005/8/layout/radial1"/>
    <dgm:cxn modelId="{F3E41B7E-5FB6-4D13-A5A5-24CA4E91967D}" type="presParOf" srcId="{E9F5C091-E03D-43E6-A178-D49760EFB2B9}" destId="{C6B86D3D-271C-4346-B84C-70D09EE87C9C}" srcOrd="4" destOrd="0" presId="urn:microsoft.com/office/officeart/2005/8/layout/radial1"/>
    <dgm:cxn modelId="{0145BA58-778B-43DD-8CFD-178D281F0514}" type="presParOf" srcId="{E9F5C091-E03D-43E6-A178-D49760EFB2B9}" destId="{9D4B3237-E45F-4369-9B65-B26772FF9354}" srcOrd="5" destOrd="0" presId="urn:microsoft.com/office/officeart/2005/8/layout/radial1"/>
    <dgm:cxn modelId="{E4B57D19-78D8-452B-B6FA-29C245DF2F06}" type="presParOf" srcId="{9D4B3237-E45F-4369-9B65-B26772FF9354}" destId="{995BED99-E621-4662-B1DD-736AF1594D95}" srcOrd="0" destOrd="0" presId="urn:microsoft.com/office/officeart/2005/8/layout/radial1"/>
    <dgm:cxn modelId="{14A959AE-5AF4-484B-B6E6-C515A4F91591}" type="presParOf" srcId="{E9F5C091-E03D-43E6-A178-D49760EFB2B9}" destId="{8389AB63-1013-4EBB-B36B-894A0C89CC69}" srcOrd="6" destOrd="0" presId="urn:microsoft.com/office/officeart/2005/8/layout/radial1"/>
    <dgm:cxn modelId="{9E7696F9-19A5-4B5C-AA11-7CE8F334958D}" type="presParOf" srcId="{E9F5C091-E03D-43E6-A178-D49760EFB2B9}" destId="{996C827F-E863-4C46-8C74-9AC4196C7103}" srcOrd="7" destOrd="0" presId="urn:microsoft.com/office/officeart/2005/8/layout/radial1"/>
    <dgm:cxn modelId="{ABBFB4B8-BE23-417A-9F6D-1108E9BE8AA8}" type="presParOf" srcId="{996C827F-E863-4C46-8C74-9AC4196C7103}" destId="{19C8212E-036F-45AB-95B0-400FFC626918}" srcOrd="0" destOrd="0" presId="urn:microsoft.com/office/officeart/2005/8/layout/radial1"/>
    <dgm:cxn modelId="{BD9A3F52-7777-4C0A-BA17-0AEDD0307BB3}" type="presParOf" srcId="{E9F5C091-E03D-43E6-A178-D49760EFB2B9}" destId="{EF1DE677-7212-4392-A02B-3190A289F8AB}" srcOrd="8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535CF7-FD99-4E74-B73E-60D0DB0A14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4E9DD6-43DB-482E-A14F-12F9C2A7DF9D}">
      <dgm:prSet phldrT="[Текст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4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I группа </a:t>
          </a:r>
          <a:endParaRPr lang="ru-RU" sz="40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7C00135-68A8-4DCE-932E-AA73CD017049}" type="parTrans" cxnId="{2214F187-529F-461A-923D-16403772C7BE}">
      <dgm:prSet/>
      <dgm:spPr/>
      <dgm:t>
        <a:bodyPr/>
        <a:lstStyle/>
        <a:p>
          <a:endParaRPr lang="ru-RU"/>
        </a:p>
      </dgm:t>
    </dgm:pt>
    <dgm:pt modelId="{5B5A61E0-3E11-4B82-967C-C2884FCF8DAD}" type="sibTrans" cxnId="{2214F187-529F-461A-923D-16403772C7BE}">
      <dgm:prSet/>
      <dgm:spPr/>
      <dgm:t>
        <a:bodyPr/>
        <a:lstStyle/>
        <a:p>
          <a:endParaRPr lang="ru-RU"/>
        </a:p>
      </dgm:t>
    </dgm:pt>
    <dgm:pt modelId="{9694D7D6-6D25-4673-A38C-2E1717A41E1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Административно-управленческий персонал </a:t>
          </a:r>
          <a:endParaRPr lang="ru-RU" sz="1800" b="1" dirty="0"/>
        </a:p>
      </dgm:t>
    </dgm:pt>
    <dgm:pt modelId="{40DCBB02-A9E2-4E92-A94A-00BC833D4E7E}" type="parTrans" cxnId="{F7C986F5-ADE7-460F-9849-8AB23863837E}">
      <dgm:prSet/>
      <dgm:spPr/>
      <dgm:t>
        <a:bodyPr/>
        <a:lstStyle/>
        <a:p>
          <a:endParaRPr lang="ru-RU"/>
        </a:p>
      </dgm:t>
    </dgm:pt>
    <dgm:pt modelId="{38FC416C-5BE8-4ADD-94A6-DD7745216E4A}" type="sibTrans" cxnId="{F7C986F5-ADE7-460F-9849-8AB23863837E}">
      <dgm:prSet/>
      <dgm:spPr/>
      <dgm:t>
        <a:bodyPr/>
        <a:lstStyle/>
        <a:p>
          <a:endParaRPr lang="ru-RU"/>
        </a:p>
      </dgm:t>
    </dgm:pt>
    <dgm:pt modelId="{266E1BBB-A9AB-4DFB-A2D7-C65B7EE59E4C}">
      <dgm:prSet phldrT="[Текст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II группа </a:t>
          </a:r>
          <a:endParaRPr lang="ru-RU" sz="4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830D00B-3A88-480B-9292-798987EFF7F8}" type="parTrans" cxnId="{5814CEF1-4F51-4D3B-A59C-D2CE7DF1A6A3}">
      <dgm:prSet/>
      <dgm:spPr/>
      <dgm:t>
        <a:bodyPr/>
        <a:lstStyle/>
        <a:p>
          <a:endParaRPr lang="ru-RU"/>
        </a:p>
      </dgm:t>
    </dgm:pt>
    <dgm:pt modelId="{3B75C56A-4FE4-4535-8548-AB5FCB8498F0}" type="sibTrans" cxnId="{5814CEF1-4F51-4D3B-A59C-D2CE7DF1A6A3}">
      <dgm:prSet/>
      <dgm:spPr/>
      <dgm:t>
        <a:bodyPr/>
        <a:lstStyle/>
        <a:p>
          <a:endParaRPr lang="ru-RU"/>
        </a:p>
      </dgm:t>
    </dgm:pt>
    <dgm:pt modelId="{B8A27BC5-CE43-4AE0-B6E8-34E8158238BE}">
      <dgm:prSet phldrT="[Текст]" custT="1"/>
      <dgm:spPr/>
      <dgm:t>
        <a:bodyPr/>
        <a:lstStyle/>
        <a:p>
          <a:pPr algn="l"/>
          <a:r>
            <a:rPr lang="ru-RU" sz="1800" b="1" dirty="0" smtClean="0">
              <a:solidFill>
                <a:schemeClr val="tx1"/>
              </a:solidFill>
            </a:rPr>
            <a:t>Основной персонал             </a:t>
          </a:r>
          <a:r>
            <a:rPr lang="ru-RU" sz="1600" i="1" dirty="0" smtClean="0">
              <a:solidFill>
                <a:schemeClr val="tx1"/>
              </a:solidFill>
            </a:rPr>
            <a:t>руководители клубных формирований, в том числе народного самодеятельного творчества, аккомпаниаторы и концертмейстеры</a:t>
          </a:r>
          <a:endParaRPr lang="ru-RU" sz="1600" b="1" i="1" dirty="0"/>
        </a:p>
      </dgm:t>
    </dgm:pt>
    <dgm:pt modelId="{BB7646BD-9F7A-482B-A761-A0F4CA8A16C2}" type="parTrans" cxnId="{EE910BE5-88DA-4396-A1C8-A0FBD57E1155}">
      <dgm:prSet/>
      <dgm:spPr/>
      <dgm:t>
        <a:bodyPr/>
        <a:lstStyle/>
        <a:p>
          <a:endParaRPr lang="ru-RU"/>
        </a:p>
      </dgm:t>
    </dgm:pt>
    <dgm:pt modelId="{28FC52BB-6579-45D2-97A2-1D5733C87BD3}" type="sibTrans" cxnId="{EE910BE5-88DA-4396-A1C8-A0FBD57E1155}">
      <dgm:prSet/>
      <dgm:spPr/>
      <dgm:t>
        <a:bodyPr/>
        <a:lstStyle/>
        <a:p>
          <a:endParaRPr lang="ru-RU"/>
        </a:p>
      </dgm:t>
    </dgm:pt>
    <dgm:pt modelId="{E5800F8A-FBD9-4E06-8283-9C67CF911491}">
      <dgm:prSet phldrT="[Текст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kumimoji="0" lang="ru-RU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rPr>
            <a:t>III группа </a:t>
          </a:r>
          <a:endParaRPr lang="ru-RU" sz="4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FD3F498-9D81-4EE8-88CB-D82027A4385B}" type="parTrans" cxnId="{5D83B329-C610-4751-8683-8C3A1018703E}">
      <dgm:prSet/>
      <dgm:spPr/>
      <dgm:t>
        <a:bodyPr/>
        <a:lstStyle/>
        <a:p>
          <a:endParaRPr lang="ru-RU"/>
        </a:p>
      </dgm:t>
    </dgm:pt>
    <dgm:pt modelId="{364C8D94-3844-4C5E-B422-FC8AFE10983D}" type="sibTrans" cxnId="{5D83B329-C610-4751-8683-8C3A1018703E}">
      <dgm:prSet/>
      <dgm:spPr/>
      <dgm:t>
        <a:bodyPr/>
        <a:lstStyle/>
        <a:p>
          <a:endParaRPr lang="ru-RU"/>
        </a:p>
      </dgm:t>
    </dgm:pt>
    <dgm:pt modelId="{4EAB27FD-71E1-4E1A-A667-01EFC0BF6BAE}">
      <dgm:prSet phldrT="[Текст]" custT="1"/>
      <dgm:spPr/>
      <dgm:t>
        <a:bodyPr/>
        <a:lstStyle/>
        <a:p>
          <a:pPr algn="l"/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Основной персонал              </a:t>
          </a:r>
          <a:r>
            <a: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специалисты культурно-досуговой деятельности: художественный руководитель, заведующие отделами, режиссер, сценарист, и др.</a:t>
          </a:r>
          <a:endParaRPr lang="ru-RU" sz="1600" b="1" i="1" dirty="0"/>
        </a:p>
      </dgm:t>
    </dgm:pt>
    <dgm:pt modelId="{3F087AF9-D509-452C-BDBC-C9B4EFC1663E}" type="parTrans" cxnId="{0385503F-4202-45A4-BD63-F270F4BA4708}">
      <dgm:prSet/>
      <dgm:spPr/>
      <dgm:t>
        <a:bodyPr/>
        <a:lstStyle/>
        <a:p>
          <a:endParaRPr lang="ru-RU"/>
        </a:p>
      </dgm:t>
    </dgm:pt>
    <dgm:pt modelId="{D7D9EF20-1D6B-426A-86A5-98783A0101E9}" type="sibTrans" cxnId="{0385503F-4202-45A4-BD63-F270F4BA4708}">
      <dgm:prSet/>
      <dgm:spPr/>
      <dgm:t>
        <a:bodyPr/>
        <a:lstStyle/>
        <a:p>
          <a:endParaRPr lang="ru-RU"/>
        </a:p>
      </dgm:t>
    </dgm:pt>
    <dgm:pt modelId="{3E9CFA2C-E304-49F4-9568-D39BF101FDA7}" type="pres">
      <dgm:prSet presAssocID="{07535CF7-FD99-4E74-B73E-60D0DB0A14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EE62A3-C096-41C2-A08A-ADD2FA86DAAB}" type="pres">
      <dgm:prSet presAssocID="{C84E9DD6-43DB-482E-A14F-12F9C2A7DF9D}" presName="linNode" presStyleCnt="0"/>
      <dgm:spPr/>
    </dgm:pt>
    <dgm:pt modelId="{7A749175-B2C1-41C7-8EEF-6D86E0ACE53B}" type="pres">
      <dgm:prSet presAssocID="{C84E9DD6-43DB-482E-A14F-12F9C2A7DF9D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EF475-0CF6-45AF-ABBE-19F514531F36}" type="pres">
      <dgm:prSet presAssocID="{C84E9DD6-43DB-482E-A14F-12F9C2A7DF9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979F7-1F58-4B0B-918F-0E9D65507046}" type="pres">
      <dgm:prSet presAssocID="{5B5A61E0-3E11-4B82-967C-C2884FCF8DAD}" presName="sp" presStyleCnt="0"/>
      <dgm:spPr/>
    </dgm:pt>
    <dgm:pt modelId="{5EC95245-5305-4766-94E5-27B00282E624}" type="pres">
      <dgm:prSet presAssocID="{266E1BBB-A9AB-4DFB-A2D7-C65B7EE59E4C}" presName="linNode" presStyleCnt="0"/>
      <dgm:spPr/>
    </dgm:pt>
    <dgm:pt modelId="{CE791BDE-D289-45A7-AEEE-98C38CDBBDCD}" type="pres">
      <dgm:prSet presAssocID="{266E1BBB-A9AB-4DFB-A2D7-C65B7EE59E4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5CA21-06F9-4213-9808-5CA6824D9373}" type="pres">
      <dgm:prSet presAssocID="{266E1BBB-A9AB-4DFB-A2D7-C65B7EE59E4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D0E94-4465-41F5-B55F-222DC4A817BB}" type="pres">
      <dgm:prSet presAssocID="{3B75C56A-4FE4-4535-8548-AB5FCB8498F0}" presName="sp" presStyleCnt="0"/>
      <dgm:spPr/>
    </dgm:pt>
    <dgm:pt modelId="{D141E417-D4C9-4AA7-BB5D-3D4C7ABCBFEE}" type="pres">
      <dgm:prSet presAssocID="{E5800F8A-FBD9-4E06-8283-9C67CF911491}" presName="linNode" presStyleCnt="0"/>
      <dgm:spPr/>
    </dgm:pt>
    <dgm:pt modelId="{AB32D937-10E4-42CB-AF9C-FB49E800B56F}" type="pres">
      <dgm:prSet presAssocID="{E5800F8A-FBD9-4E06-8283-9C67CF91149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15CEE-A349-4896-8E06-EFFF0F6C95A3}" type="pres">
      <dgm:prSet presAssocID="{E5800F8A-FBD9-4E06-8283-9C67CF91149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14F187-529F-461A-923D-16403772C7BE}" srcId="{07535CF7-FD99-4E74-B73E-60D0DB0A1400}" destId="{C84E9DD6-43DB-482E-A14F-12F9C2A7DF9D}" srcOrd="0" destOrd="0" parTransId="{D7C00135-68A8-4DCE-932E-AA73CD017049}" sibTransId="{5B5A61E0-3E11-4B82-967C-C2884FCF8DAD}"/>
    <dgm:cxn modelId="{450A65E7-6AAC-46A3-832A-A32852ACC49B}" type="presOf" srcId="{B8A27BC5-CE43-4AE0-B6E8-34E8158238BE}" destId="{28F5CA21-06F9-4213-9808-5CA6824D9373}" srcOrd="0" destOrd="0" presId="urn:microsoft.com/office/officeart/2005/8/layout/vList5"/>
    <dgm:cxn modelId="{01EFD00B-4E42-4C49-95E5-E936C7836A02}" type="presOf" srcId="{E5800F8A-FBD9-4E06-8283-9C67CF911491}" destId="{AB32D937-10E4-42CB-AF9C-FB49E800B56F}" srcOrd="0" destOrd="0" presId="urn:microsoft.com/office/officeart/2005/8/layout/vList5"/>
    <dgm:cxn modelId="{182D2C9F-2225-4972-8D60-7B0EE532BD35}" type="presOf" srcId="{C84E9DD6-43DB-482E-A14F-12F9C2A7DF9D}" destId="{7A749175-B2C1-41C7-8EEF-6D86E0ACE53B}" srcOrd="0" destOrd="0" presId="urn:microsoft.com/office/officeart/2005/8/layout/vList5"/>
    <dgm:cxn modelId="{5814CEF1-4F51-4D3B-A59C-D2CE7DF1A6A3}" srcId="{07535CF7-FD99-4E74-B73E-60D0DB0A1400}" destId="{266E1BBB-A9AB-4DFB-A2D7-C65B7EE59E4C}" srcOrd="1" destOrd="0" parTransId="{3830D00B-3A88-480B-9292-798987EFF7F8}" sibTransId="{3B75C56A-4FE4-4535-8548-AB5FCB8498F0}"/>
    <dgm:cxn modelId="{EE910BE5-88DA-4396-A1C8-A0FBD57E1155}" srcId="{266E1BBB-A9AB-4DFB-A2D7-C65B7EE59E4C}" destId="{B8A27BC5-CE43-4AE0-B6E8-34E8158238BE}" srcOrd="0" destOrd="0" parTransId="{BB7646BD-9F7A-482B-A761-A0F4CA8A16C2}" sibTransId="{28FC52BB-6579-45D2-97A2-1D5733C87BD3}"/>
    <dgm:cxn modelId="{5D83B329-C610-4751-8683-8C3A1018703E}" srcId="{07535CF7-FD99-4E74-B73E-60D0DB0A1400}" destId="{E5800F8A-FBD9-4E06-8283-9C67CF911491}" srcOrd="2" destOrd="0" parTransId="{DFD3F498-9D81-4EE8-88CB-D82027A4385B}" sibTransId="{364C8D94-3844-4C5E-B422-FC8AFE10983D}"/>
    <dgm:cxn modelId="{6E2E2C55-78D2-4F1D-AFE0-919C9A95F4CC}" type="presOf" srcId="{4EAB27FD-71E1-4E1A-A667-01EFC0BF6BAE}" destId="{EDD15CEE-A349-4896-8E06-EFFF0F6C95A3}" srcOrd="0" destOrd="0" presId="urn:microsoft.com/office/officeart/2005/8/layout/vList5"/>
    <dgm:cxn modelId="{10AA5985-2F18-4CA0-9841-A146B659834F}" type="presOf" srcId="{9694D7D6-6D25-4673-A38C-2E1717A41E12}" destId="{0E2EF475-0CF6-45AF-ABBE-19F514531F36}" srcOrd="0" destOrd="0" presId="urn:microsoft.com/office/officeart/2005/8/layout/vList5"/>
    <dgm:cxn modelId="{0385503F-4202-45A4-BD63-F270F4BA4708}" srcId="{E5800F8A-FBD9-4E06-8283-9C67CF911491}" destId="{4EAB27FD-71E1-4E1A-A667-01EFC0BF6BAE}" srcOrd="0" destOrd="0" parTransId="{3F087AF9-D509-452C-BDBC-C9B4EFC1663E}" sibTransId="{D7D9EF20-1D6B-426A-86A5-98783A0101E9}"/>
    <dgm:cxn modelId="{F7C986F5-ADE7-460F-9849-8AB23863837E}" srcId="{C84E9DD6-43DB-482E-A14F-12F9C2A7DF9D}" destId="{9694D7D6-6D25-4673-A38C-2E1717A41E12}" srcOrd="0" destOrd="0" parTransId="{40DCBB02-A9E2-4E92-A94A-00BC833D4E7E}" sibTransId="{38FC416C-5BE8-4ADD-94A6-DD7745216E4A}"/>
    <dgm:cxn modelId="{E24DD105-70CF-4E30-9CA1-4516DBAF9B79}" type="presOf" srcId="{07535CF7-FD99-4E74-B73E-60D0DB0A1400}" destId="{3E9CFA2C-E304-49F4-9568-D39BF101FDA7}" srcOrd="0" destOrd="0" presId="urn:microsoft.com/office/officeart/2005/8/layout/vList5"/>
    <dgm:cxn modelId="{1487AD46-6E68-4893-970C-09930194653C}" type="presOf" srcId="{266E1BBB-A9AB-4DFB-A2D7-C65B7EE59E4C}" destId="{CE791BDE-D289-45A7-AEEE-98C38CDBBDCD}" srcOrd="0" destOrd="0" presId="urn:microsoft.com/office/officeart/2005/8/layout/vList5"/>
    <dgm:cxn modelId="{9980C0FB-721E-4B62-87CD-F43FAE823B8F}" type="presParOf" srcId="{3E9CFA2C-E304-49F4-9568-D39BF101FDA7}" destId="{E6EE62A3-C096-41C2-A08A-ADD2FA86DAAB}" srcOrd="0" destOrd="0" presId="urn:microsoft.com/office/officeart/2005/8/layout/vList5"/>
    <dgm:cxn modelId="{58869C76-99E4-4C9D-8918-FACEE631DA83}" type="presParOf" srcId="{E6EE62A3-C096-41C2-A08A-ADD2FA86DAAB}" destId="{7A749175-B2C1-41C7-8EEF-6D86E0ACE53B}" srcOrd="0" destOrd="0" presId="urn:microsoft.com/office/officeart/2005/8/layout/vList5"/>
    <dgm:cxn modelId="{2F564585-E1C0-4816-8581-805E66A59A28}" type="presParOf" srcId="{E6EE62A3-C096-41C2-A08A-ADD2FA86DAAB}" destId="{0E2EF475-0CF6-45AF-ABBE-19F514531F36}" srcOrd="1" destOrd="0" presId="urn:microsoft.com/office/officeart/2005/8/layout/vList5"/>
    <dgm:cxn modelId="{E0C41F04-36B8-4A02-B9B6-ABC0353B7C38}" type="presParOf" srcId="{3E9CFA2C-E304-49F4-9568-D39BF101FDA7}" destId="{BD7979F7-1F58-4B0B-918F-0E9D65507046}" srcOrd="1" destOrd="0" presId="urn:microsoft.com/office/officeart/2005/8/layout/vList5"/>
    <dgm:cxn modelId="{6615AC2E-E659-47D1-9D4B-43139AFC3D8E}" type="presParOf" srcId="{3E9CFA2C-E304-49F4-9568-D39BF101FDA7}" destId="{5EC95245-5305-4766-94E5-27B00282E624}" srcOrd="2" destOrd="0" presId="urn:microsoft.com/office/officeart/2005/8/layout/vList5"/>
    <dgm:cxn modelId="{BDC85788-EC19-4FCC-A57B-4AA877F141F7}" type="presParOf" srcId="{5EC95245-5305-4766-94E5-27B00282E624}" destId="{CE791BDE-D289-45A7-AEEE-98C38CDBBDCD}" srcOrd="0" destOrd="0" presId="urn:microsoft.com/office/officeart/2005/8/layout/vList5"/>
    <dgm:cxn modelId="{04246E68-D25F-4333-B8A5-551F97544CB0}" type="presParOf" srcId="{5EC95245-5305-4766-94E5-27B00282E624}" destId="{28F5CA21-06F9-4213-9808-5CA6824D9373}" srcOrd="1" destOrd="0" presId="urn:microsoft.com/office/officeart/2005/8/layout/vList5"/>
    <dgm:cxn modelId="{BB7C4929-CE6F-4D14-A3FA-C809ED10B4A8}" type="presParOf" srcId="{3E9CFA2C-E304-49F4-9568-D39BF101FDA7}" destId="{FCFD0E94-4465-41F5-B55F-222DC4A817BB}" srcOrd="3" destOrd="0" presId="urn:microsoft.com/office/officeart/2005/8/layout/vList5"/>
    <dgm:cxn modelId="{A52C8457-6E02-4936-B2A0-070234774BFA}" type="presParOf" srcId="{3E9CFA2C-E304-49F4-9568-D39BF101FDA7}" destId="{D141E417-D4C9-4AA7-BB5D-3D4C7ABCBFEE}" srcOrd="4" destOrd="0" presId="urn:microsoft.com/office/officeart/2005/8/layout/vList5"/>
    <dgm:cxn modelId="{A146DAF3-DFBB-40CB-85D1-8548FFD8222B}" type="presParOf" srcId="{D141E417-D4C9-4AA7-BB5D-3D4C7ABCBFEE}" destId="{AB32D937-10E4-42CB-AF9C-FB49E800B56F}" srcOrd="0" destOrd="0" presId="urn:microsoft.com/office/officeart/2005/8/layout/vList5"/>
    <dgm:cxn modelId="{169B0BA0-A5D8-4884-9F8D-9F8DD9F49DA4}" type="presParOf" srcId="{D141E417-D4C9-4AA7-BB5D-3D4C7ABCBFEE}" destId="{EDD15CEE-A349-4896-8E06-EFFF0F6C95A3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F0AE0A-B08D-4D87-A407-BEA570BAD841}">
      <dsp:nvSpPr>
        <dsp:cNvPr id="0" name=""/>
        <dsp:cNvSpPr/>
      </dsp:nvSpPr>
      <dsp:spPr>
        <a:xfrm>
          <a:off x="3330991" y="2178871"/>
          <a:ext cx="2428893" cy="2428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Заработная плата работников МАУК ГДК</a:t>
          </a:r>
          <a:endParaRPr lang="ru-RU" sz="2400" kern="1200" dirty="0"/>
        </a:p>
      </dsp:txBody>
      <dsp:txXfrm>
        <a:off x="3330991" y="2178871"/>
        <a:ext cx="2428893" cy="2428893"/>
      </dsp:txXfrm>
    </dsp:sp>
    <dsp:sp modelId="{5D36FBDF-516C-4060-BDB9-C0808FF42781}">
      <dsp:nvSpPr>
        <dsp:cNvPr id="0" name=""/>
        <dsp:cNvSpPr/>
      </dsp:nvSpPr>
      <dsp:spPr>
        <a:xfrm rot="16200000">
          <a:off x="4409551" y="2024410"/>
          <a:ext cx="271774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271774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538643" y="2036190"/>
        <a:ext cx="13588" cy="13588"/>
      </dsp:txXfrm>
    </dsp:sp>
    <dsp:sp modelId="{00E9074F-583A-46DF-84AE-B5060B982DC5}">
      <dsp:nvSpPr>
        <dsp:cNvPr id="0" name=""/>
        <dsp:cNvSpPr/>
      </dsp:nvSpPr>
      <dsp:spPr>
        <a:xfrm>
          <a:off x="3038273" y="-35680"/>
          <a:ext cx="3014329" cy="1942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ДОПЛАТЫ И НАДБАВКИ КОМПЕНСАЦИОННОГО ХАРАКТЕРА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(СОГЛАСНО ТК РФ И ЛОКАЛЬНЫМ АКТАМ МАУК ГДК)</a:t>
          </a:r>
          <a:endParaRPr lang="ru-RU" sz="1100" kern="1200" dirty="0"/>
        </a:p>
      </dsp:txBody>
      <dsp:txXfrm>
        <a:off x="3038273" y="-35680"/>
        <a:ext cx="3014329" cy="1942778"/>
      </dsp:txXfrm>
    </dsp:sp>
    <dsp:sp modelId="{D2C00530-083F-482C-80F8-1E553C515AA5}">
      <dsp:nvSpPr>
        <dsp:cNvPr id="0" name=""/>
        <dsp:cNvSpPr/>
      </dsp:nvSpPr>
      <dsp:spPr>
        <a:xfrm rot="21557340">
          <a:off x="5759783" y="3358499"/>
          <a:ext cx="189351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189351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557340">
        <a:off x="5849726" y="3372339"/>
        <a:ext cx="9467" cy="9467"/>
      </dsp:txXfrm>
    </dsp:sp>
    <dsp:sp modelId="{C6B86D3D-271C-4346-B84C-70D09EE87C9C}">
      <dsp:nvSpPr>
        <dsp:cNvPr id="0" name=""/>
        <dsp:cNvSpPr/>
      </dsp:nvSpPr>
      <dsp:spPr>
        <a:xfrm>
          <a:off x="5948911" y="2285984"/>
          <a:ext cx="2956883" cy="21431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ДОПЛАТЫ И НАДБАВКИ СТИМУЛИРУЮЩЕГО ХАРАКТЕРА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(СОГЛАСНО ТК РФ И ЛОКАЛЬНЫМ АКТАМ МАУК ГДК)</a:t>
          </a:r>
          <a:endParaRPr lang="ru-RU" sz="1100" kern="1200" dirty="0"/>
        </a:p>
      </dsp:txBody>
      <dsp:txXfrm>
        <a:off x="5948911" y="2285984"/>
        <a:ext cx="2956883" cy="2143138"/>
      </dsp:txXfrm>
    </dsp:sp>
    <dsp:sp modelId="{9D4B3237-E45F-4369-9B65-B26772FF9354}">
      <dsp:nvSpPr>
        <dsp:cNvPr id="0" name=""/>
        <dsp:cNvSpPr/>
      </dsp:nvSpPr>
      <dsp:spPr>
        <a:xfrm rot="5400000">
          <a:off x="4445232" y="4689396"/>
          <a:ext cx="200411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200411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540427" y="4702960"/>
        <a:ext cx="10020" cy="10020"/>
      </dsp:txXfrm>
    </dsp:sp>
    <dsp:sp modelId="{8389AB63-1013-4EBB-B36B-894A0C89CC69}">
      <dsp:nvSpPr>
        <dsp:cNvPr id="0" name=""/>
        <dsp:cNvSpPr/>
      </dsp:nvSpPr>
      <dsp:spPr>
        <a:xfrm>
          <a:off x="3000360" y="4808176"/>
          <a:ext cx="3090155" cy="2085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ИНЫЕ ВЫПЛАТЫ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(СОГЛАСНО ТК РФ И ЛОКАЛЬНЫМ АКТАМ МАУК ГДК)</a:t>
          </a:r>
          <a:endParaRPr lang="ru-RU" sz="1100" kern="1200" dirty="0"/>
        </a:p>
      </dsp:txBody>
      <dsp:txXfrm>
        <a:off x="3000360" y="4808176"/>
        <a:ext cx="3090155" cy="2085504"/>
      </dsp:txXfrm>
    </dsp:sp>
    <dsp:sp modelId="{996C827F-E863-4C46-8C74-9AC4196C7103}">
      <dsp:nvSpPr>
        <dsp:cNvPr id="0" name=""/>
        <dsp:cNvSpPr/>
      </dsp:nvSpPr>
      <dsp:spPr>
        <a:xfrm rot="10843362">
          <a:off x="3136141" y="3358196"/>
          <a:ext cx="194954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194954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43362">
        <a:off x="3228744" y="3371897"/>
        <a:ext cx="9747" cy="9747"/>
      </dsp:txXfrm>
    </dsp:sp>
    <dsp:sp modelId="{EF1DE677-7212-4392-A02B-3190A289F8AB}">
      <dsp:nvSpPr>
        <dsp:cNvPr id="0" name=""/>
        <dsp:cNvSpPr/>
      </dsp:nvSpPr>
      <dsp:spPr>
        <a:xfrm>
          <a:off x="285713" y="2285995"/>
          <a:ext cx="2850636" cy="21431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ОКЛАД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(СОГЛАСНО ШТАТНОМУ РАСПИСАНИЮ)</a:t>
          </a:r>
          <a:endParaRPr lang="ru-RU" sz="1100" kern="1200" dirty="0"/>
        </a:p>
      </dsp:txBody>
      <dsp:txXfrm>
        <a:off x="285713" y="2285995"/>
        <a:ext cx="2850636" cy="214313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2EF475-0CF6-45AF-ABBE-19F514531F36}">
      <dsp:nvSpPr>
        <dsp:cNvPr id="0" name=""/>
        <dsp:cNvSpPr/>
      </dsp:nvSpPr>
      <dsp:spPr>
        <a:xfrm rot="5400000">
          <a:off x="4596722" y="-1730423"/>
          <a:ext cx="1105056" cy="48463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1"/>
              </a:solidFill>
            </a:rPr>
            <a:t>Административно-управленческий персонал </a:t>
          </a:r>
          <a:endParaRPr lang="ru-RU" sz="1800" b="1" kern="1200" dirty="0"/>
        </a:p>
      </dsp:txBody>
      <dsp:txXfrm rot="5400000">
        <a:off x="4596722" y="-1730423"/>
        <a:ext cx="1105056" cy="4846353"/>
      </dsp:txXfrm>
    </dsp:sp>
    <dsp:sp modelId="{7A749175-B2C1-41C7-8EEF-6D86E0ACE53B}">
      <dsp:nvSpPr>
        <dsp:cNvPr id="0" name=""/>
        <dsp:cNvSpPr/>
      </dsp:nvSpPr>
      <dsp:spPr>
        <a:xfrm>
          <a:off x="0" y="7"/>
          <a:ext cx="2726074" cy="1381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dirty="0" smtClean="0">
              <a:solidFill>
                <a:schemeClr val="tx1"/>
              </a:solidFill>
            </a:rPr>
            <a:t>I группа </a:t>
          </a:r>
          <a:endParaRPr lang="ru-RU" sz="4000" b="0" kern="1200" dirty="0"/>
        </a:p>
      </dsp:txBody>
      <dsp:txXfrm>
        <a:off x="0" y="7"/>
        <a:ext cx="2726074" cy="1381320"/>
      </dsp:txXfrm>
    </dsp:sp>
    <dsp:sp modelId="{28F5CA21-06F9-4213-9808-5CA6824D9373}">
      <dsp:nvSpPr>
        <dsp:cNvPr id="0" name=""/>
        <dsp:cNvSpPr/>
      </dsp:nvSpPr>
      <dsp:spPr>
        <a:xfrm rot="5400000">
          <a:off x="4596722" y="-280036"/>
          <a:ext cx="1105056" cy="48463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1"/>
              </a:solidFill>
            </a:rPr>
            <a:t>Основной персонал             </a:t>
          </a:r>
          <a:r>
            <a:rPr lang="ru-RU" sz="1600" i="1" kern="1200" dirty="0" smtClean="0">
              <a:solidFill>
                <a:schemeClr val="tx1"/>
              </a:solidFill>
            </a:rPr>
            <a:t>руководители клубных формирований, в том числе народного самодеятельного творчества, аккомпаниаторы и концертмейстеры</a:t>
          </a:r>
          <a:endParaRPr lang="ru-RU" sz="1600" b="1" i="1" kern="1200" dirty="0"/>
        </a:p>
      </dsp:txBody>
      <dsp:txXfrm rot="5400000">
        <a:off x="4596722" y="-280036"/>
        <a:ext cx="1105056" cy="4846353"/>
      </dsp:txXfrm>
    </dsp:sp>
    <dsp:sp modelId="{CE791BDE-D289-45A7-AEEE-98C38CDBBDCD}">
      <dsp:nvSpPr>
        <dsp:cNvPr id="0" name=""/>
        <dsp:cNvSpPr/>
      </dsp:nvSpPr>
      <dsp:spPr>
        <a:xfrm>
          <a:off x="0" y="1452479"/>
          <a:ext cx="2726074" cy="1381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solidFill>
                <a:schemeClr val="tx1"/>
              </a:solidFill>
            </a:rPr>
            <a:t>II группа </a:t>
          </a:r>
          <a:endParaRPr lang="ru-RU" sz="4000" kern="1200" dirty="0"/>
        </a:p>
      </dsp:txBody>
      <dsp:txXfrm>
        <a:off x="0" y="1452479"/>
        <a:ext cx="2726074" cy="1381320"/>
      </dsp:txXfrm>
    </dsp:sp>
    <dsp:sp modelId="{EDD15CEE-A349-4896-8E06-EFFF0F6C95A3}">
      <dsp:nvSpPr>
        <dsp:cNvPr id="0" name=""/>
        <dsp:cNvSpPr/>
      </dsp:nvSpPr>
      <dsp:spPr>
        <a:xfrm rot="5400000">
          <a:off x="4596722" y="1170349"/>
          <a:ext cx="1105056" cy="48463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Основной персонал              </a:t>
          </a:r>
          <a:r>
            <a:rPr kumimoji="0" lang="ru-RU" sz="1600" b="0" i="1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специалисты культурно-досуговой деятельности: художественный руководитель, заведующие отделами, режиссер, сценарист, и др.</a:t>
          </a:r>
          <a:endParaRPr lang="ru-RU" sz="1600" b="1" i="1" kern="1200" dirty="0"/>
        </a:p>
      </dsp:txBody>
      <dsp:txXfrm rot="5400000">
        <a:off x="4596722" y="1170349"/>
        <a:ext cx="1105056" cy="4846353"/>
      </dsp:txXfrm>
    </dsp:sp>
    <dsp:sp modelId="{AB32D937-10E4-42CB-AF9C-FB49E800B56F}">
      <dsp:nvSpPr>
        <dsp:cNvPr id="0" name=""/>
        <dsp:cNvSpPr/>
      </dsp:nvSpPr>
      <dsp:spPr>
        <a:xfrm>
          <a:off x="0" y="2902866"/>
          <a:ext cx="2726074" cy="1381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4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rPr>
            <a:t>III группа </a:t>
          </a:r>
          <a:endParaRPr lang="ru-RU" sz="4000" kern="1200" dirty="0"/>
        </a:p>
      </dsp:txBody>
      <dsp:txXfrm>
        <a:off x="0" y="2902866"/>
        <a:ext cx="2726074" cy="1381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F5C03-A3FF-45AF-8041-C8126502ABF6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E371E-D423-4368-AA22-B1F5950E1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78256E-0906-4E93-9D3D-96B4F4D8ECCB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0D8B847-7031-4502-8221-85CF02A247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kinel-gdk.ru/" TargetMode="External"/><Relationship Id="rId2" Type="http://schemas.openxmlformats.org/officeDocument/2006/relationships/hyperlink" Target="mailto:gdkkinel@yandex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D899~1\AppData\Local\Temp\Rar$DR94.072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2910" y="428604"/>
            <a:ext cx="7715304" cy="1428736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4676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должностей МАУК ГДК на группы для начисления доплаты стимулирующего характера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эффективность и высокие результаты труда</a:t>
            </a:r>
            <a:endParaRPr lang="ru-RU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714348" y="2071678"/>
          <a:ext cx="7572428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28596" y="357166"/>
            <a:ext cx="8072494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Показатели оценки эффективности и высоких результатов труда для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группы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500175"/>
          <a:ext cx="8358248" cy="5009279"/>
        </p:xfrm>
        <a:graphic>
          <a:graphicData uri="http://schemas.openxmlformats.org/drawingml/2006/table">
            <a:tbl>
              <a:tblPr/>
              <a:tblGrid>
                <a:gridCol w="7643867"/>
                <a:gridCol w="714381"/>
              </a:tblGrid>
              <a:tr h="5996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Осуществление работы по контрактной системе в сфере услуг по обеспечению муниципальных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нужд,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работа с официальными сайтами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перевыполнение муниципального задания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выполнение сверхплановых и срочных заданий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работу по предпринимательской деятельности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эффективность управления подразделением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использование в работе новых информационных технологий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клубных формирований, по сравнению с предыдущим годом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клубных формирований, по сравнению с предыдущим годом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 культурно-досуговых мероприятий по сравнению с предыдущим годом 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населения, участвующего в платных культурно-досуговых мероприятиях по сравнению с предыдущим годом 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 участие в мероприятиях и конкурсах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Межрегионального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Всероссийского и Международного уровня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Наличие почетных грамот,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благодарственных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писем, благодарностей и других поощрений от вышестоящих организаций, социальных партнеров и т.д.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Наличие документации по прохождению обучения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Работа с документацией, своевременное предоставление отчетов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Наличие положительных отзывов и отсутствие жалоб на качество оказываемых услуг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7825" marR="27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214290"/>
            <a:ext cx="7467600" cy="114300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Показатели оценки эффективности и высоких результатов труда для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группы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489202"/>
          <a:ext cx="8001056" cy="5252056"/>
        </p:xfrm>
        <a:graphic>
          <a:graphicData uri="http://schemas.openxmlformats.org/drawingml/2006/table">
            <a:tbl>
              <a:tblPr/>
              <a:tblGrid>
                <a:gridCol w="7000924"/>
                <a:gridCol w="1000132"/>
              </a:tblGrid>
              <a:tr h="3387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участие в фестивалях и конкурсах различного уровня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победы в  конкурсах и фестивалях областных, всероссийских, международных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до10%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формирования по сравнению с предыдущим периодом, наличие нескольких возрастных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групп 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3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работу с дополнительными формированиями и с формированиями, превышающими максимальное количественное значение,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с клубами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интересам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создание и реализацию, участие в реализации специальных социокультурных и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арт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проектов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участие коллектива в концертной  деятельности и мероприятиях разного уровня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15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Личное участие в концертной деятельности,  организации и проведении мероприятий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15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Работа по предпринимательской деятельности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Методическая работа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Прохождение обучения, повышение квалификации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Работа с документацией, своевременное предоставление отчетов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4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Наличие положительных отзывов и отсутствие жалоб на качество оказываемых услуг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до 5%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285728"/>
            <a:ext cx="7467600" cy="114300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Показатели оценки эффективности и высоких результатов труда для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группы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637694"/>
          <a:ext cx="7929618" cy="4385533"/>
        </p:xfrm>
        <a:graphic>
          <a:graphicData uri="http://schemas.openxmlformats.org/drawingml/2006/table">
            <a:tbl>
              <a:tblPr/>
              <a:tblGrid>
                <a:gridCol w="7143800"/>
                <a:gridCol w="785818"/>
              </a:tblGrid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Выполнение качественных показателей муниципального задания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до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эффективность управления подразделением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перевыполнение   муниципального задания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9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культурно-досуговых мероприятий по сравнению с предыдущим годом 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9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выполнение сверхплановых и срочных заданий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работу по предпринимательской деятельности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населения, участвующего в платных культурно-досуговых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мероприятиях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 сравнению с предыдущим годом в соответствии с «дорожной картой»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Личное участие в концертной деятельности  и  мероприятиях учреждения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инициацию и внедрение инновационных методов работы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За использование в работе новых информационных технологий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Наличие документации по прохождению обучения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Работа с документацией, своевременное предоставление отчетов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Оперативное и качественное информирование населения о ресурсах, услугах, мероприятиях учреждения в СМИ и интернет ресурсах, работа сайта учреждения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10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Наличие положительных отзывов и отсутствие жалоб на качество оказываемых услуг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до 5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71472" y="357166"/>
            <a:ext cx="7429552" cy="107157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оценки и начисления доплаты за эффективность и высокие результаты труда работникам МАУК ГДК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86050" y="1928802"/>
            <a:ext cx="3286148" cy="857256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Приказ руководителя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86050" y="3214686"/>
            <a:ext cx="3286148" cy="857256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Протокол художественно-методического совета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86050" y="4429132"/>
            <a:ext cx="3286148" cy="857256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руководителей структурных подразделений с документами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5643578"/>
            <a:ext cx="1214446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Журнал учета работы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71604" y="5643578"/>
            <a:ext cx="1214446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Личная карточка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488" y="5643578"/>
            <a:ext cx="1214446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Дипломы грамоты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43372" y="5643578"/>
            <a:ext cx="1428760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Документ о повышении квалификации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43570" y="5643578"/>
            <a:ext cx="1214446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Книга жалоб и отзывов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29454" y="5643578"/>
            <a:ext cx="1214446" cy="100013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Оффициальный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сайт учреждения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stCxn id="5" idx="0"/>
            <a:endCxn id="4" idx="2"/>
          </p:cNvCxnSpPr>
          <p:nvPr/>
        </p:nvCxnSpPr>
        <p:spPr>
          <a:xfrm rot="5400000" flipH="1" flipV="1">
            <a:off x="4214810" y="300037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0"/>
            <a:endCxn id="5" idx="2"/>
          </p:cNvCxnSpPr>
          <p:nvPr/>
        </p:nvCxnSpPr>
        <p:spPr>
          <a:xfrm rot="5400000" flipH="1" flipV="1">
            <a:off x="4250529" y="4250537"/>
            <a:ext cx="357190" cy="158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0"/>
            <a:endCxn id="7" idx="2"/>
          </p:cNvCxnSpPr>
          <p:nvPr/>
        </p:nvCxnSpPr>
        <p:spPr>
          <a:xfrm rot="5400000" flipH="1" flipV="1">
            <a:off x="2482438" y="3696893"/>
            <a:ext cx="357190" cy="35361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2" idx="0"/>
            <a:endCxn id="7" idx="2"/>
          </p:cNvCxnSpPr>
          <p:nvPr/>
        </p:nvCxnSpPr>
        <p:spPr>
          <a:xfrm rot="5400000" flipH="1" flipV="1">
            <a:off x="3125380" y="4339835"/>
            <a:ext cx="357190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3" idx="0"/>
            <a:endCxn id="7" idx="2"/>
          </p:cNvCxnSpPr>
          <p:nvPr/>
        </p:nvCxnSpPr>
        <p:spPr>
          <a:xfrm rot="5400000" flipH="1" flipV="1">
            <a:off x="3768322" y="4982777"/>
            <a:ext cx="357190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4" idx="0"/>
            <a:endCxn id="7" idx="2"/>
          </p:cNvCxnSpPr>
          <p:nvPr/>
        </p:nvCxnSpPr>
        <p:spPr>
          <a:xfrm rot="16200000" flipV="1">
            <a:off x="4464843" y="5250669"/>
            <a:ext cx="35719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5" idx="0"/>
            <a:endCxn id="7" idx="2"/>
          </p:cNvCxnSpPr>
          <p:nvPr/>
        </p:nvCxnSpPr>
        <p:spPr>
          <a:xfrm rot="16200000" flipV="1">
            <a:off x="5161364" y="4554148"/>
            <a:ext cx="357190" cy="1821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6" idx="0"/>
            <a:endCxn id="7" idx="2"/>
          </p:cNvCxnSpPr>
          <p:nvPr/>
        </p:nvCxnSpPr>
        <p:spPr>
          <a:xfrm rot="16200000" flipV="1">
            <a:off x="5804306" y="3911206"/>
            <a:ext cx="357190" cy="31075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428860" y="3714752"/>
            <a:ext cx="6172200" cy="1894362"/>
          </a:xfrm>
        </p:spPr>
        <p:txBody>
          <a:bodyPr>
            <a:noAutofit/>
          </a:bodyPr>
          <a:lstStyle/>
          <a:p>
            <a: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Контакты: 8(84663)21376</a:t>
            </a:r>
            <a:b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8(84663)61914</a:t>
            </a:r>
            <a:b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gdkkinel@yandex.ru</a:t>
            </a:r>
            <a: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kinel-gdk.ru</a:t>
            </a:r>
            <a:endParaRPr lang="ru-RU" sz="32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Сергей\Desktop\лог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14290"/>
            <a:ext cx="3714776" cy="268881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416</TotalTime>
  <Words>741</Words>
  <Application>Microsoft Office PowerPoint</Application>
  <PresentationFormat>Экран (4:3)</PresentationFormat>
  <Paragraphs>112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Слайд 1</vt:lpstr>
      <vt:lpstr>Слайд 2</vt:lpstr>
      <vt:lpstr>   Распределение должностей МАУК ГДК на группы для начисления доплаты стимулирующего характера  за эффективность и высокие результаты труда</vt:lpstr>
      <vt:lpstr>Слайд 4</vt:lpstr>
      <vt:lpstr>Показатели оценки эффективности и высоких результатов труда для II группы</vt:lpstr>
      <vt:lpstr>Показатели оценки эффективности и высоких результатов труда для III группы</vt:lpstr>
      <vt:lpstr>Слайд 7</vt:lpstr>
      <vt:lpstr> Контакты: 8(84663)21376                     8(84663)61914 gdkkinel@yandex.ru kinel-gdk.ru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трудовых отношений с работниками КДУ клубного типа при введении эффективного контракта - положительная практика работы МАУК «Городской Дом культуры» г.о. Кинель</dc:title>
  <dc:creator>Сергей</dc:creator>
  <cp:lastModifiedBy>Сергей</cp:lastModifiedBy>
  <cp:revision>44</cp:revision>
  <dcterms:created xsi:type="dcterms:W3CDTF">2015-03-29T13:04:58Z</dcterms:created>
  <dcterms:modified xsi:type="dcterms:W3CDTF">2015-03-30T19:09:26Z</dcterms:modified>
</cp:coreProperties>
</file>