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33"/>
    <a:srgbClr val="82302E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3265" autoAdjust="0"/>
    <p:restoredTop sz="94660"/>
  </p:normalViewPr>
  <p:slideViewPr>
    <p:cSldViewPr>
      <p:cViewPr>
        <p:scale>
          <a:sx n="66" d="100"/>
          <a:sy n="66" d="100"/>
        </p:scale>
        <p:origin x="-1380" y="-52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2BE6D-03A0-4E6B-8581-BCE526B76C60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EDE09D-E50F-45BF-80F1-6F79A37EFE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2220C-D7AF-46B0-986F-DF160817F494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B4B6CB-11B6-4CC7-B517-8DD3C5FFFC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B22FD6-210A-4776-AD48-DC3983EEA41E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77CAA5-CB6C-4492-9530-087B16C808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A5F028-C765-4872-AC6E-A30F98167293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B75A22-8E6E-438F-8E77-D9B54786FA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33E10-57A4-45FB-B2FA-FBDCF16D411A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64B62-BC2C-46DD-A67F-58978BEB60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59093E-177B-4B44-8DF4-0010E60B62EE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7A1CE-B3E1-4AB4-9826-1A953065C2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2A2A1E-7404-4490-9E8C-AA16FE5DF0F2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6C874E-83D0-4781-A6F3-BC06820815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EFA3B-7D1D-4300-B701-445527B630BF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5B4FF-289B-4ED9-B709-B15ED7F46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F84E0-6ADB-4766-842E-86B2337E72C2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1F7F4F-9F9C-427F-9ED8-657BBC049D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8222A-3BE6-4B83-BE5B-D652FD62BF6D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8DBDD-05B8-4AD8-8D88-AE3AFEF476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B1375-6C51-46DA-A908-0B23A24836AC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EC0757-9D0F-44E9-B8E4-FC0386C594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638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F9D740D-758E-4196-8C2F-D9CA0287EDE6}" type="datetimeFigureOut">
              <a:rPr lang="ru-RU"/>
              <a:pPr>
                <a:defRPr/>
              </a:pPr>
              <a:t>30.03.2015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9CCAC36-5B62-4D73-A86E-3E5884A2F3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 descr="16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75" y="2714625"/>
            <a:ext cx="7772400" cy="1470025"/>
          </a:xfrm>
        </p:spPr>
        <p:txBody>
          <a:bodyPr>
            <a:normAutofit/>
          </a:bodyPr>
          <a:lstStyle/>
          <a:p>
            <a:r>
              <a:rPr lang="ru-RU" sz="4000" b="1" smtClean="0">
                <a:solidFill>
                  <a:srgbClr val="82302E"/>
                </a:solidFill>
              </a:rPr>
              <a:t>«Мониторинг методического сопровождения деятельности </a:t>
            </a:r>
            <a:r>
              <a:rPr lang="ru-RU" sz="4000" smtClean="0">
                <a:solidFill>
                  <a:srgbClr val="82302E"/>
                </a:solidFill>
              </a:rPr>
              <a:t/>
            </a:r>
            <a:br>
              <a:rPr lang="ru-RU" sz="4000" smtClean="0">
                <a:solidFill>
                  <a:srgbClr val="82302E"/>
                </a:solidFill>
              </a:rPr>
            </a:br>
            <a:r>
              <a:rPr lang="ru-RU" sz="4000" b="1" smtClean="0">
                <a:solidFill>
                  <a:srgbClr val="82302E"/>
                </a:solidFill>
              </a:rPr>
              <a:t>культурно-досуговых учреждений клубного типа</a:t>
            </a:r>
            <a:r>
              <a:rPr lang="ru-RU" sz="4000" smtClean="0">
                <a:solidFill>
                  <a:srgbClr val="82302E"/>
                </a:solidFill>
              </a:rPr>
              <a:t/>
            </a:r>
            <a:br>
              <a:rPr lang="ru-RU" sz="4000" smtClean="0">
                <a:solidFill>
                  <a:srgbClr val="82302E"/>
                </a:solidFill>
              </a:rPr>
            </a:br>
            <a:r>
              <a:rPr lang="ru-RU" sz="4000" b="1" smtClean="0">
                <a:solidFill>
                  <a:srgbClr val="82302E"/>
                </a:solidFill>
              </a:rPr>
              <a:t> районными методическими службами»</a:t>
            </a:r>
            <a:r>
              <a:rPr lang="ru-RU" sz="4000" smtClean="0">
                <a:solidFill>
                  <a:srgbClr val="82302E"/>
                </a:solidFill>
              </a:rPr>
              <a:t/>
            </a:r>
            <a:br>
              <a:rPr lang="ru-RU" sz="4000" smtClean="0">
                <a:solidFill>
                  <a:srgbClr val="82302E"/>
                </a:solidFill>
              </a:rPr>
            </a:br>
            <a:r>
              <a:rPr lang="ru-RU" sz="4000" smtClean="0">
                <a:solidFill>
                  <a:srgbClr val="82302E"/>
                </a:solidFill>
              </a:rPr>
              <a:t/>
            </a:r>
            <a:br>
              <a:rPr lang="ru-RU" sz="4000" smtClean="0">
                <a:solidFill>
                  <a:srgbClr val="82302E"/>
                </a:solidFill>
              </a:rPr>
            </a:br>
            <a:endParaRPr lang="ru-RU" sz="4000" smtClean="0">
              <a:solidFill>
                <a:srgbClr val="82302E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5373688"/>
            <a:ext cx="8215312" cy="1281112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ru-RU" sz="2400" smtClean="0">
                <a:solidFill>
                  <a:srgbClr val="82302E"/>
                </a:solidFill>
              </a:rPr>
              <a:t>ГБУК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rgbClr val="82302E"/>
                </a:solidFill>
              </a:rPr>
              <a:t>«Агентство социокультурных технологий»</a:t>
            </a:r>
            <a:endParaRPr lang="en-US" sz="2400" smtClean="0">
              <a:solidFill>
                <a:srgbClr val="82302E"/>
              </a:solidFill>
            </a:endParaRPr>
          </a:p>
          <a:p>
            <a:pPr>
              <a:lnSpc>
                <a:spcPct val="80000"/>
              </a:lnSpc>
            </a:pPr>
            <a:r>
              <a:rPr lang="en-US" sz="2400" smtClean="0">
                <a:solidFill>
                  <a:srgbClr val="82302E"/>
                </a:solidFill>
              </a:rPr>
              <a:t>2014 </a:t>
            </a:r>
            <a:r>
              <a:rPr lang="ru-RU" sz="2400" smtClean="0">
                <a:solidFill>
                  <a:srgbClr val="82302E"/>
                </a:solidFill>
              </a:rPr>
              <a:t>год</a:t>
            </a:r>
          </a:p>
          <a:p>
            <a:pPr>
              <a:lnSpc>
                <a:spcPct val="80000"/>
              </a:lnSpc>
            </a:pPr>
            <a:r>
              <a:rPr lang="ru-RU" sz="2400" smtClean="0">
                <a:solidFill>
                  <a:srgbClr val="82302E"/>
                </a:solidFill>
              </a:rPr>
              <a:t>Самара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16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395288" y="620713"/>
            <a:ext cx="8229600" cy="45259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b="1" smtClean="0"/>
              <a:t>    </a:t>
            </a:r>
            <a:r>
              <a:rPr lang="ru-RU" b="1" smtClean="0">
                <a:solidFill>
                  <a:srgbClr val="660033"/>
                </a:solidFill>
                <a:latin typeface="Arial Unicode MS" pitchFamily="34" charset="-128"/>
              </a:rPr>
              <a:t>Цель исследования</a:t>
            </a:r>
            <a:r>
              <a:rPr lang="ru-RU" smtClean="0">
                <a:solidFill>
                  <a:srgbClr val="660033"/>
                </a:solidFill>
                <a:latin typeface="Arial Unicode MS" pitchFamily="34" charset="-128"/>
              </a:rPr>
              <a:t> – изучить мнение работников КДУ о качестве методического сопровождения, предоставляемого межмуниципальными и районными методическими службами</a:t>
            </a:r>
          </a:p>
        </p:txBody>
      </p:sp>
      <p:sp>
        <p:nvSpPr>
          <p:cNvPr id="14340" name="Прямоугольник 3"/>
          <p:cNvSpPr>
            <a:spLocks noChangeArrowheads="1"/>
          </p:cNvSpPr>
          <p:nvPr/>
        </p:nvSpPr>
        <p:spPr bwMode="auto">
          <a:xfrm>
            <a:off x="539750" y="4365625"/>
            <a:ext cx="8072438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3200">
                <a:solidFill>
                  <a:srgbClr val="82302E"/>
                </a:solidFill>
                <a:latin typeface="Arial Unicode MS" pitchFamily="34" charset="-128"/>
              </a:rPr>
              <a:t>В опросе приняли участие 396 человек, которые являются работниками культурно-досуговых учреждений клубного типа Самарской области.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16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smtClean="0">
                <a:solidFill>
                  <a:srgbClr val="660033"/>
                </a:solidFill>
              </a:rPr>
              <a:t>Потребность в методических материалах</a:t>
            </a:r>
          </a:p>
        </p:txBody>
      </p:sp>
      <p:sp>
        <p:nvSpPr>
          <p:cNvPr id="103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endParaRPr lang="ru-RU" smtClean="0"/>
          </a:p>
        </p:txBody>
      </p:sp>
      <p:sp>
        <p:nvSpPr>
          <p:cNvPr id="1031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sp>
        <p:nvSpPr>
          <p:cNvPr id="1032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027" name="Object 3"/>
          <p:cNvGraphicFramePr>
            <a:graphicFrameLocks noChangeAspect="1"/>
          </p:cNvGraphicFramePr>
          <p:nvPr/>
        </p:nvGraphicFramePr>
        <p:xfrm>
          <a:off x="539750" y="1773238"/>
          <a:ext cx="8370888" cy="4414837"/>
        </p:xfrm>
        <a:graphic>
          <a:graphicData uri="http://schemas.openxmlformats.org/presentationml/2006/ole">
            <p:oleObj spid="_x0000_s1027" name="Диаграмма" r:id="rId4" imgW="6267651" imgH="3305075" progId="MSGraph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7" name="Picture 7" descr="16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625" y="188913"/>
            <a:ext cx="8715375" cy="1143000"/>
          </a:xfrm>
        </p:spPr>
        <p:txBody>
          <a:bodyPr>
            <a:normAutofit/>
          </a:bodyPr>
          <a:lstStyle/>
          <a:p>
            <a:r>
              <a:rPr lang="ru-RU" sz="3200" b="1" smtClean="0">
                <a:solidFill>
                  <a:srgbClr val="660033"/>
                </a:solidFill>
              </a:rPr>
              <a:t>Степень использования методических материалов межмуниципальных и районных методических служб</a:t>
            </a:r>
            <a:endParaRPr lang="ru-RU" sz="3200" smtClean="0">
              <a:solidFill>
                <a:srgbClr val="660033"/>
              </a:solidFill>
            </a:endParaRPr>
          </a:p>
        </p:txBody>
      </p:sp>
      <p:sp>
        <p:nvSpPr>
          <p:cNvPr id="20484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0485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20481" name="Object 1"/>
          <p:cNvGraphicFramePr>
            <a:graphicFrameLocks noChangeAspect="1"/>
          </p:cNvGraphicFramePr>
          <p:nvPr/>
        </p:nvGraphicFramePr>
        <p:xfrm>
          <a:off x="96838" y="1549400"/>
          <a:ext cx="8885237" cy="5303838"/>
        </p:xfrm>
        <a:graphic>
          <a:graphicData uri="http://schemas.openxmlformats.org/presentationml/2006/ole">
            <p:oleObj spid="_x0000_s20481" name="Диаграмма" r:id="rId4" imgW="8115300" imgH="4838700" progId="MSGraph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3" name="Picture 7" descr="16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9459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ru-RU" sz="2800" b="1" smtClean="0">
                <a:solidFill>
                  <a:srgbClr val="82302E"/>
                </a:solidFill>
              </a:rPr>
              <a:t>Виды материалов, представляющие наибольший практический интерес для сотрудников КДУ</a:t>
            </a:r>
            <a:endParaRPr lang="ru-RU" sz="2800" smtClean="0">
              <a:solidFill>
                <a:srgbClr val="82302E"/>
              </a:solidFill>
            </a:endParaRPr>
          </a:p>
        </p:txBody>
      </p:sp>
      <p:sp>
        <p:nvSpPr>
          <p:cNvPr id="19460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9461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9457" name="Object 1"/>
          <p:cNvGraphicFramePr>
            <a:graphicFrameLocks noChangeAspect="1"/>
          </p:cNvGraphicFramePr>
          <p:nvPr/>
        </p:nvGraphicFramePr>
        <p:xfrm>
          <a:off x="0" y="1058863"/>
          <a:ext cx="8983663" cy="5414962"/>
        </p:xfrm>
        <a:graphic>
          <a:graphicData uri="http://schemas.openxmlformats.org/presentationml/2006/ole">
            <p:oleObj spid="_x0000_s19457" name="Диаграмма" r:id="rId4" imgW="6695975" imgH="4038600" progId="MSGraph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9" name="Picture 7" descr="16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8435" name="Заголовок 1"/>
          <p:cNvSpPr>
            <a:spLocks noGrp="1"/>
          </p:cNvSpPr>
          <p:nvPr>
            <p:ph type="title"/>
          </p:nvPr>
        </p:nvSpPr>
        <p:spPr>
          <a:xfrm>
            <a:off x="428625" y="500063"/>
            <a:ext cx="8229600" cy="1143000"/>
          </a:xfrm>
        </p:spPr>
        <p:txBody>
          <a:bodyPr/>
          <a:lstStyle/>
          <a:p>
            <a:r>
              <a:rPr lang="ru-RU" sz="3200" b="1" smtClean="0">
                <a:solidFill>
                  <a:srgbClr val="82302E"/>
                </a:solidFill>
              </a:rPr>
              <a:t>Наиболее полезный материал, предоставленный сотрудникам КДУ в текущем году</a:t>
            </a:r>
            <a:r>
              <a:rPr lang="ru-RU" sz="3200" smtClean="0">
                <a:solidFill>
                  <a:srgbClr val="82302E"/>
                </a:solidFill>
              </a:rPr>
              <a:t/>
            </a:r>
            <a:br>
              <a:rPr lang="ru-RU" sz="3200" smtClean="0">
                <a:solidFill>
                  <a:srgbClr val="82302E"/>
                </a:solidFill>
              </a:rPr>
            </a:br>
            <a:endParaRPr lang="ru-RU" sz="3200" smtClean="0">
              <a:solidFill>
                <a:srgbClr val="82302E"/>
              </a:solidFill>
            </a:endParaRPr>
          </a:p>
        </p:txBody>
      </p:sp>
      <p:sp>
        <p:nvSpPr>
          <p:cNvPr id="18436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8437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latin typeface="Calibri" pitchFamily="34" charset="0"/>
            </a:endParaRPr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0" y="1700213"/>
          <a:ext cx="9144000" cy="4608512"/>
        </p:xfrm>
        <a:graphic>
          <a:graphicData uri="http://schemas.openxmlformats.org/presentationml/2006/ole">
            <p:oleObj spid="_x0000_s18433" name="Диаграмма" r:id="rId4" imgW="5572225" imgH="2295625" progId="MSGraph.Char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8" name="Picture 6" descr="1609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8313" y="1341438"/>
            <a:ext cx="8229600" cy="2900362"/>
          </a:xfrm>
        </p:spPr>
        <p:txBody>
          <a:bodyPr>
            <a:normAutofit/>
          </a:bodyPr>
          <a:lstStyle/>
          <a:p>
            <a:pPr algn="ctr">
              <a:lnSpc>
                <a:spcPct val="90000"/>
              </a:lnSpc>
              <a:buFont typeface="Arial" charset="0"/>
              <a:buNone/>
            </a:pPr>
            <a:r>
              <a:rPr lang="ru-RU" b="1" smtClean="0">
                <a:latin typeface="Arial" charset="0"/>
                <a:cs typeface="Arial" charset="0"/>
              </a:rPr>
              <a:t>    </a:t>
            </a:r>
            <a:r>
              <a:rPr lang="ru-RU" b="1" smtClean="0">
                <a:solidFill>
                  <a:srgbClr val="82302E"/>
                </a:solidFill>
                <a:latin typeface="Arial" charset="0"/>
                <a:cs typeface="Arial" charset="0"/>
              </a:rPr>
              <a:t>Социально-культурный потенциал коллективов самодеятельного художественного творчества Самарской области, имеющих звание «народный (образцовый) самодеятельный коллектив» </a:t>
            </a:r>
            <a:endParaRPr lang="ru-RU" smtClean="0">
              <a:solidFill>
                <a:srgbClr val="82302E"/>
              </a:solidFill>
              <a:latin typeface="Arial" charset="0"/>
              <a:cs typeface="Arial" charset="0"/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endParaRPr lang="ru-RU" smtClean="0">
              <a:solidFill>
                <a:srgbClr val="82302E"/>
              </a:solidFill>
            </a:endParaRPr>
          </a:p>
        </p:txBody>
      </p:sp>
      <p:sp>
        <p:nvSpPr>
          <p:cNvPr id="23556" name="Прямоугольник 3"/>
          <p:cNvSpPr>
            <a:spLocks noChangeArrowheads="1"/>
          </p:cNvSpPr>
          <p:nvPr/>
        </p:nvSpPr>
        <p:spPr bwMode="auto">
          <a:xfrm>
            <a:off x="900113" y="4581525"/>
            <a:ext cx="7572375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>
                <a:solidFill>
                  <a:srgbClr val="82302E"/>
                </a:solidFill>
                <a:cs typeface="Arial" charset="0"/>
              </a:rPr>
              <a:t>Цель – изучить роль  и место коллективов народного художественного творчества в культуре Самарской области, оказывающей прямое влияние на социально-экономическое развитие области.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114</Words>
  <PresentationFormat>Экран (4:3)</PresentationFormat>
  <Paragraphs>13</Paragraphs>
  <Slides>7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Шаблон оформления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Calibri</vt:lpstr>
      <vt:lpstr>Arial</vt:lpstr>
      <vt:lpstr>Arial Unicode MS</vt:lpstr>
      <vt:lpstr>Тема Office</vt:lpstr>
      <vt:lpstr>Диаграмма Microsoft Graph</vt:lpstr>
      <vt:lpstr>«Мониторинг методического сопровождения деятельности  культурно-досуговых учреждений клубного типа  районными методическими службами»  </vt:lpstr>
      <vt:lpstr>Слайд 2</vt:lpstr>
      <vt:lpstr>Потребность в методических материалах</vt:lpstr>
      <vt:lpstr>Степень использования методических материалов межмуниципальных и районных методических служб</vt:lpstr>
      <vt:lpstr>Виды материалов, представляющие наибольший практический интерес для сотрудников КДУ</vt:lpstr>
      <vt:lpstr>Наиболее полезный материал, предоставленный сотрудникам КДУ в текущем году 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«Мониторинг методического сопровождения деятельности  культурно-досуговых учреждений клубного типа  районными методическими службами».  </dc:title>
  <dc:creator>Xaos</dc:creator>
  <cp:lastModifiedBy>yanashum</cp:lastModifiedBy>
  <cp:revision>10</cp:revision>
  <dcterms:created xsi:type="dcterms:W3CDTF">2015-03-29T17:29:51Z</dcterms:created>
  <dcterms:modified xsi:type="dcterms:W3CDTF">2015-03-30T12:02:10Z</dcterms:modified>
</cp:coreProperties>
</file>